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40" r:id="rId1"/>
  </p:sldMasterIdLst>
  <p:sldIdLst>
    <p:sldId id="256" r:id="rId2"/>
    <p:sldId id="257" r:id="rId3"/>
    <p:sldId id="258" r:id="rId4"/>
    <p:sldId id="262" r:id="rId5"/>
    <p:sldId id="259" r:id="rId6"/>
    <p:sldId id="265" r:id="rId7"/>
    <p:sldId id="264" r:id="rId8"/>
    <p:sldId id="289" r:id="rId9"/>
    <p:sldId id="290" r:id="rId10"/>
    <p:sldId id="291" r:id="rId11"/>
    <p:sldId id="292" r:id="rId12"/>
    <p:sldId id="293" r:id="rId13"/>
    <p:sldId id="294" r:id="rId14"/>
    <p:sldId id="295" r:id="rId15"/>
    <p:sldId id="296" r:id="rId16"/>
    <p:sldId id="297" r:id="rId17"/>
    <p:sldId id="298" r:id="rId18"/>
    <p:sldId id="299" r:id="rId19"/>
    <p:sldId id="300" r:id="rId20"/>
    <p:sldId id="301" r:id="rId21"/>
    <p:sldId id="302" r:id="rId22"/>
    <p:sldId id="303" r:id="rId23"/>
    <p:sldId id="304" r:id="rId24"/>
    <p:sldId id="305" r:id="rId25"/>
    <p:sldId id="306" r:id="rId26"/>
    <p:sldId id="307" r:id="rId27"/>
    <p:sldId id="308" r:id="rId28"/>
    <p:sldId id="266" r:id="rId29"/>
    <p:sldId id="274" r:id="rId30"/>
    <p:sldId id="275" r:id="rId31"/>
    <p:sldId id="267" r:id="rId32"/>
    <p:sldId id="276" r:id="rId33"/>
    <p:sldId id="277" r:id="rId34"/>
    <p:sldId id="268" r:id="rId35"/>
    <p:sldId id="278" r:id="rId36"/>
    <p:sldId id="279" r:id="rId37"/>
    <p:sldId id="269" r:id="rId38"/>
    <p:sldId id="280" r:id="rId39"/>
    <p:sldId id="281" r:id="rId40"/>
    <p:sldId id="270" r:id="rId41"/>
    <p:sldId id="282" r:id="rId42"/>
    <p:sldId id="283" r:id="rId43"/>
    <p:sldId id="271" r:id="rId44"/>
    <p:sldId id="286" r:id="rId45"/>
    <p:sldId id="272" r:id="rId46"/>
    <p:sldId id="287" r:id="rId47"/>
    <p:sldId id="288" r:id="rId48"/>
    <p:sldId id="273" r:id="rId49"/>
    <p:sldId id="309" r:id="rId50"/>
    <p:sldId id="284" r:id="rId51"/>
    <p:sldId id="310" r:id="rId52"/>
    <p:sldId id="311" r:id="rId53"/>
    <p:sldId id="312" r:id="rId54"/>
    <p:sldId id="261" r:id="rId5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697"/>
    <p:restoredTop sz="96327"/>
  </p:normalViewPr>
  <p:slideViewPr>
    <p:cSldViewPr snapToGrid="0" snapToObjects="1">
      <p:cViewPr varScale="1">
        <p:scale>
          <a:sx n="122" d="100"/>
          <a:sy n="122" d="100"/>
        </p:scale>
        <p:origin x="216" y="2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69848" y="1298448"/>
            <a:ext cx="7315200" cy="3255264"/>
          </a:xfrm>
        </p:spPr>
        <p:txBody>
          <a:bodyPr anchor="b">
            <a:normAutofit/>
          </a:bodyPr>
          <a:lstStyle>
            <a:lvl1pPr algn="l">
              <a:defRPr sz="5900" spc="-100" baseline="0">
                <a:solidFill>
                  <a:srgbClr val="FFFFFF"/>
                </a:solidFill>
              </a:defRPr>
            </a:lvl1pPr>
          </a:lstStyle>
          <a:p>
            <a:r>
              <a:rPr lang="en-GB"/>
              <a:t>Click to edit Master title style</a:t>
            </a:r>
            <a:endParaRPr lang="en-US" dirty="0"/>
          </a:p>
        </p:txBody>
      </p:sp>
      <p:sp>
        <p:nvSpPr>
          <p:cNvPr id="3" name="Subtitle 2"/>
          <p:cNvSpPr>
            <a:spLocks noGrp="1"/>
          </p:cNvSpPr>
          <p:nvPr>
            <p:ph type="subTitle" idx="1"/>
          </p:nvPr>
        </p:nvSpPr>
        <p:spPr>
          <a:xfrm>
            <a:off x="1100015" y="4670246"/>
            <a:ext cx="7315200" cy="914400"/>
          </a:xfrm>
        </p:spPr>
        <p:txBody>
          <a:bodyPr anchor="t">
            <a:normAutofit/>
          </a:bodyPr>
          <a:lstStyle>
            <a:lvl1pPr marL="0" indent="0" algn="l">
              <a:buNone/>
              <a:defRPr sz="2200" cap="none" spc="0" baseline="0">
                <a:solidFill>
                  <a:schemeClr val="accent1">
                    <a:lumMod val="20000"/>
                    <a:lumOff val="80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dirty="0"/>
              <a:pPr/>
              <a:t>12/19/22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5586B75A-687E-405C-8A0B-8D00578BA2C3}" type="datetimeFigureOut">
              <a:rPr lang="en-US" dirty="0"/>
              <a:pPr/>
              <a:t>12/19/22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81000" y="990600"/>
            <a:ext cx="2819400" cy="4953000"/>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3867912" y="868680"/>
            <a:ext cx="7315200" cy="5120640"/>
          </a:xfrm>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5586B75A-687E-405C-8A0B-8D00578BA2C3}" type="datetimeFigureOut">
              <a:rPr lang="en-US" dirty="0"/>
              <a:pPr/>
              <a:t>12/19/22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dirty="0"/>
              <a:pPr/>
              <a:t>12/19/22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867912" y="1298448"/>
            <a:ext cx="7315200" cy="3255264"/>
          </a:xfrm>
        </p:spPr>
        <p:txBody>
          <a:bodyPr anchor="b">
            <a:normAutofit/>
          </a:bodyPr>
          <a:lstStyle>
            <a:lvl1pPr>
              <a:defRPr sz="5900" b="0" spc="-100" baseline="0">
                <a:solidFill>
                  <a:schemeClr val="tx1">
                    <a:lumMod val="65000"/>
                    <a:lumOff val="35000"/>
                  </a:schemeClr>
                </a:solidFill>
              </a:defRPr>
            </a:lvl1pPr>
          </a:lstStyle>
          <a:p>
            <a:r>
              <a:rPr lang="en-GB"/>
              <a:t>Click to edit Master title style</a:t>
            </a:r>
            <a:endParaRPr lang="en-US" dirty="0"/>
          </a:p>
        </p:txBody>
      </p:sp>
      <p:sp>
        <p:nvSpPr>
          <p:cNvPr id="3" name="Text Placeholder 2"/>
          <p:cNvSpPr>
            <a:spLocks noGrp="1"/>
          </p:cNvSpPr>
          <p:nvPr>
            <p:ph type="body" idx="1"/>
          </p:nvPr>
        </p:nvSpPr>
        <p:spPr>
          <a:xfrm>
            <a:off x="3886200" y="4672584"/>
            <a:ext cx="7315200" cy="914400"/>
          </a:xfrm>
        </p:spPr>
        <p:txBody>
          <a:bodyPr anchor="t">
            <a:normAutofit/>
          </a:bodyPr>
          <a:lstStyle>
            <a:lvl1pPr marL="0" indent="0">
              <a:buNone/>
              <a:defRPr sz="2200" cap="none" spc="0" baseline="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5586B75A-687E-405C-8A0B-8D00578BA2C3}" type="datetimeFigureOut">
              <a:rPr lang="en-US" dirty="0"/>
              <a:pPr/>
              <a:t>12/19/22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3867912"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7818120"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8" name="Date Placeholder 7"/>
          <p:cNvSpPr>
            <a:spLocks noGrp="1"/>
          </p:cNvSpPr>
          <p:nvPr>
            <p:ph type="dt" sz="half" idx="10"/>
          </p:nvPr>
        </p:nvSpPr>
        <p:spPr/>
        <p:txBody>
          <a:bodyPr/>
          <a:lstStyle/>
          <a:p>
            <a:fld id="{5586B75A-687E-405C-8A0B-8D00578BA2C3}" type="datetimeFigureOut">
              <a:rPr lang="en-US" dirty="0"/>
              <a:pPr/>
              <a:t>12/19/22</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GB"/>
              <a:t>Click to edit Master title style</a:t>
            </a:r>
            <a:endParaRPr lang="en-US" dirty="0"/>
          </a:p>
        </p:txBody>
      </p:sp>
      <p:sp>
        <p:nvSpPr>
          <p:cNvPr id="3" name="Text Placeholder 2"/>
          <p:cNvSpPr>
            <a:spLocks noGrp="1"/>
          </p:cNvSpPr>
          <p:nvPr>
            <p:ph type="body" idx="1"/>
          </p:nvPr>
        </p:nvSpPr>
        <p:spPr>
          <a:xfrm>
            <a:off x="3867912" y="1023586"/>
            <a:ext cx="3474720" cy="807720"/>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3867912"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7818463" y="1023586"/>
            <a:ext cx="3474720" cy="813171"/>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7818463"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2" name="Date Placeholder 1"/>
          <p:cNvSpPr>
            <a:spLocks noGrp="1"/>
          </p:cNvSpPr>
          <p:nvPr>
            <p:ph type="dt" sz="half" idx="10"/>
          </p:nvPr>
        </p:nvSpPr>
        <p:spPr/>
        <p:txBody>
          <a:bodyPr/>
          <a:lstStyle/>
          <a:p>
            <a:fld id="{5586B75A-687E-405C-8A0B-8D00578BA2C3}" type="datetimeFigureOut">
              <a:rPr lang="en-US" dirty="0"/>
              <a:pPr/>
              <a:t>12/19/22</a:t>
            </a:fld>
            <a:endParaRPr lang="en-US" dirty="0"/>
          </a:p>
        </p:txBody>
      </p:sp>
      <p:sp>
        <p:nvSpPr>
          <p:cNvPr id="11" name="Footer Placeholder 10"/>
          <p:cNvSpPr>
            <a:spLocks noGrp="1"/>
          </p:cNvSpPr>
          <p:nvPr>
            <p:ph type="ftr" sz="quarter" idx="11"/>
          </p:nvPr>
        </p:nvSpPr>
        <p:spPr/>
        <p:txBody>
          <a:bodyPr/>
          <a:lstStyle/>
          <a:p>
            <a:endParaRPr lang="en-US" dirty="0"/>
          </a:p>
        </p:txBody>
      </p:sp>
      <p:sp>
        <p:nvSpPr>
          <p:cNvPr id="12" name="Slide Number Placeholder 11"/>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GB"/>
              <a:t>Click to edit Master title style</a:t>
            </a:r>
            <a:endParaRPr lang="en-US" dirty="0"/>
          </a:p>
        </p:txBody>
      </p:sp>
      <p:sp>
        <p:nvSpPr>
          <p:cNvPr id="2" name="Date Placeholder 1"/>
          <p:cNvSpPr>
            <a:spLocks noGrp="1"/>
          </p:cNvSpPr>
          <p:nvPr>
            <p:ph type="dt" sz="half" idx="10"/>
          </p:nvPr>
        </p:nvSpPr>
        <p:spPr/>
        <p:txBody>
          <a:bodyPr/>
          <a:lstStyle/>
          <a:p>
            <a:fld id="{5586B75A-687E-405C-8A0B-8D00578BA2C3}" type="datetimeFigureOut">
              <a:rPr lang="en-US" dirty="0"/>
              <a:pPr/>
              <a:t>12/19/22</a:t>
            </a:fld>
            <a:endParaRPr lang="en-US" dirty="0"/>
          </a:p>
        </p:txBody>
      </p:sp>
      <p:sp>
        <p:nvSpPr>
          <p:cNvPr id="7" name="Footer Placeholder 6"/>
          <p:cNvSpPr>
            <a:spLocks noGrp="1"/>
          </p:cNvSpPr>
          <p:nvPr>
            <p:ph type="ftr" sz="quarter" idx="11"/>
          </p:nvPr>
        </p:nvSpPr>
        <p:spPr/>
        <p:txBody>
          <a:bodyPr/>
          <a:lstStyle/>
          <a:p>
            <a:endParaRPr lang="en-US" dirty="0"/>
          </a:p>
        </p:txBody>
      </p:sp>
      <p:sp>
        <p:nvSpPr>
          <p:cNvPr id="8" name="Slide Number Placeholder 7"/>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5586B75A-687E-405C-8A0B-8D00578BA2C3}" type="datetimeFigureOut">
              <a:rPr lang="en-US" dirty="0"/>
              <a:pPr/>
              <a:t>12/19/22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baseline="0"/>
            </a:lvl1pPr>
          </a:lstStyle>
          <a:p>
            <a:r>
              <a:rPr lang="en-GB"/>
              <a:t>Click to edit Master title style</a:t>
            </a:r>
            <a:endParaRPr lang="en-US" dirty="0"/>
          </a:p>
        </p:txBody>
      </p:sp>
      <p:sp>
        <p:nvSpPr>
          <p:cNvPr id="3" name="Content Placeholder 2"/>
          <p:cNvSpPr>
            <a:spLocks noGrp="1"/>
          </p:cNvSpPr>
          <p:nvPr>
            <p:ph idx="1"/>
          </p:nvPr>
        </p:nvSpPr>
        <p:spPr>
          <a:xfrm>
            <a:off x="3867912" y="868680"/>
            <a:ext cx="731520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256032" y="3494176"/>
            <a:ext cx="2834640" cy="2321990"/>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8" name="Date Placeholder 7"/>
          <p:cNvSpPr>
            <a:spLocks noGrp="1"/>
          </p:cNvSpPr>
          <p:nvPr>
            <p:ph type="dt" sz="half" idx="10"/>
          </p:nvPr>
        </p:nvSpPr>
        <p:spPr/>
        <p:txBody>
          <a:bodyPr/>
          <a:lstStyle/>
          <a:p>
            <a:fld id="{5586B75A-687E-405C-8A0B-8D00578BA2C3}" type="datetimeFigureOut">
              <a:rPr lang="en-US" dirty="0"/>
              <a:pPr/>
              <a:t>12/19/22</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a:lvl1pPr>
          </a:lstStyle>
          <a:p>
            <a:r>
              <a:rPr lang="en-GB"/>
              <a:t>Click to edit Master title style</a:t>
            </a:r>
            <a:endParaRPr lang="en-US" dirty="0"/>
          </a:p>
        </p:txBody>
      </p:sp>
      <p:sp>
        <p:nvSpPr>
          <p:cNvPr id="3" name="Picture Placeholder 2"/>
          <p:cNvSpPr>
            <a:spLocks noGrp="1" noChangeAspect="1"/>
          </p:cNvSpPr>
          <p:nvPr>
            <p:ph type="pic" idx="1"/>
          </p:nvPr>
        </p:nvSpPr>
        <p:spPr>
          <a:xfrm>
            <a:off x="3570644" y="767419"/>
            <a:ext cx="8115230" cy="5330952"/>
          </a:xfrm>
          <a:solidFill>
            <a:schemeClr val="bg1">
              <a:lumMod val="75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256032" y="3493008"/>
            <a:ext cx="2834640" cy="2322576"/>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8" name="Date Placeholder 7"/>
          <p:cNvSpPr>
            <a:spLocks noGrp="1"/>
          </p:cNvSpPr>
          <p:nvPr>
            <p:ph type="dt" sz="half" idx="10"/>
          </p:nvPr>
        </p:nvSpPr>
        <p:spPr/>
        <p:txBody>
          <a:bodyPr/>
          <a:lstStyle/>
          <a:p>
            <a:fld id="{5586B75A-687E-405C-8A0B-8D00578BA2C3}" type="datetimeFigureOut">
              <a:rPr lang="en-US" dirty="0"/>
              <a:pPr/>
              <a:t>12/19/22</a:t>
            </a:fld>
            <a:endParaRPr lang="en-US" dirty="0"/>
          </a:p>
        </p:txBody>
      </p:sp>
      <p:sp>
        <p:nvSpPr>
          <p:cNvPr id="9" name="Footer Placeholder 8"/>
          <p:cNvSpPr>
            <a:spLocks noGrp="1"/>
          </p:cNvSpPr>
          <p:nvPr>
            <p:ph type="ftr" sz="quarter" idx="11"/>
          </p:nvPr>
        </p:nvSpPr>
        <p:spPr>
          <a:xfrm>
            <a:off x="3499101" y="6356350"/>
            <a:ext cx="5911517" cy="365125"/>
          </a:xfrm>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52919" y="1123837"/>
            <a:ext cx="2947482" cy="4601183"/>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8" name="Rectangle 37"/>
          <p:cNvSpPr/>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3869268" y="864108"/>
            <a:ext cx="7315200" cy="5120640"/>
          </a:xfrm>
          <a:prstGeom prst="rect">
            <a:avLst/>
          </a:prstGeom>
        </p:spPr>
        <p:txBody>
          <a:bodyPr vert="horz" lIns="91440" tIns="45720" rIns="91440" bIns="45720" rtlCol="0" anchor="ct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262465" y="6356350"/>
            <a:ext cx="2743200"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fld id="{5586B75A-687E-405C-8A0B-8D00578BA2C3}" type="datetimeFigureOut">
              <a:rPr lang="en-US" dirty="0"/>
              <a:pPr/>
              <a:t>12/19/22</a:t>
            </a:fld>
            <a:endParaRPr lang="en-US" dirty="0"/>
          </a:p>
        </p:txBody>
      </p:sp>
      <p:sp>
        <p:nvSpPr>
          <p:cNvPr id="5" name="Footer Placeholder 4"/>
          <p:cNvSpPr>
            <a:spLocks noGrp="1"/>
          </p:cNvSpPr>
          <p:nvPr>
            <p:ph type="ftr" sz="quarter" idx="3"/>
          </p:nvPr>
        </p:nvSpPr>
        <p:spPr>
          <a:xfrm>
            <a:off x="3869268" y="6356350"/>
            <a:ext cx="5911517"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endParaRPr lang="en-US" dirty="0"/>
          </a:p>
        </p:txBody>
      </p:sp>
      <p:sp>
        <p:nvSpPr>
          <p:cNvPr id="6" name="Slide Number Placeholder 5"/>
          <p:cNvSpPr>
            <a:spLocks noGrp="1"/>
          </p:cNvSpPr>
          <p:nvPr>
            <p:ph type="sldNum" sz="quarter" idx="4"/>
          </p:nvPr>
        </p:nvSpPr>
        <p:spPr>
          <a:xfrm>
            <a:off x="10634135" y="6356350"/>
            <a:ext cx="1530927" cy="365125"/>
          </a:xfrm>
          <a:prstGeom prst="rect">
            <a:avLst/>
          </a:prstGeom>
        </p:spPr>
        <p:txBody>
          <a:bodyPr vert="horz" lIns="91440" tIns="45720" rIns="91440" bIns="45720" rtlCol="0" anchor="ctr"/>
          <a:lstStyle>
            <a:lvl1pPr algn="r">
              <a:defRPr sz="1200" b="1">
                <a:solidFill>
                  <a:schemeClr val="accent1"/>
                </a:solidFill>
              </a:defRPr>
            </a:lvl1pPr>
          </a:lstStyle>
          <a:p>
            <a:fld id="{4FAB73BC-B049-4115-A692-8D63A059BFB8}"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p:hf sldNum="0" hdr="0" ftr="0" dt="0"/>
  <p:txStyles>
    <p:title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6.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6.xml"/><Relationship Id="rId5" Type="http://schemas.openxmlformats.org/officeDocument/2006/relationships/image" Target="../media/image16.png"/><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6.xml"/><Relationship Id="rId5" Type="http://schemas.openxmlformats.org/officeDocument/2006/relationships/image" Target="../media/image22.png"/><Relationship Id="rId4" Type="http://schemas.openxmlformats.org/officeDocument/2006/relationships/image" Target="../media/image21.png"/></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3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40" name="Rectangle 1039">
            <a:extLst>
              <a:ext uri="{FF2B5EF4-FFF2-40B4-BE49-F238E27FC236}">
                <a16:creationId xmlns:a16="http://schemas.microsoft.com/office/drawing/2014/main" id="{07CBBDD0-4420-4A50-96AB-392F9B97CF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2" name="Rectangle 1041">
            <a:extLst>
              <a:ext uri="{FF2B5EF4-FFF2-40B4-BE49-F238E27FC236}">
                <a16:creationId xmlns:a16="http://schemas.microsoft.com/office/drawing/2014/main" id="{465BA403-54B9-4A0B-BC79-028C495C03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7" y="761999"/>
            <a:ext cx="7552943"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AEAE0BBB-B4FC-FC55-9FAB-1152AB3D7CB7}"/>
              </a:ext>
            </a:extLst>
          </p:cNvPr>
          <p:cNvSpPr>
            <a:spLocks noGrp="1"/>
          </p:cNvSpPr>
          <p:nvPr>
            <p:ph type="ctrTitle"/>
          </p:nvPr>
        </p:nvSpPr>
        <p:spPr>
          <a:xfrm>
            <a:off x="5054082" y="1298448"/>
            <a:ext cx="6068070" cy="3255264"/>
          </a:xfrm>
        </p:spPr>
        <p:txBody>
          <a:bodyPr vert="horz" lIns="91440" tIns="45720" rIns="91440" bIns="45720" rtlCol="0" anchor="b">
            <a:normAutofit/>
          </a:bodyPr>
          <a:lstStyle/>
          <a:p>
            <a:r>
              <a:rPr lang="en-US" sz="4100" dirty="0"/>
              <a:t>Early detection of Alzheimer’s disease using blood gene expression data</a:t>
            </a:r>
            <a:br>
              <a:rPr lang="en-US" sz="4100" dirty="0"/>
            </a:br>
            <a:br>
              <a:rPr lang="en-US" sz="4100" dirty="0"/>
            </a:br>
            <a:endParaRPr lang="en-US" sz="4100" dirty="0"/>
          </a:p>
        </p:txBody>
      </p:sp>
      <p:sp>
        <p:nvSpPr>
          <p:cNvPr id="3" name="Subtitle 2">
            <a:extLst>
              <a:ext uri="{FF2B5EF4-FFF2-40B4-BE49-F238E27FC236}">
                <a16:creationId xmlns:a16="http://schemas.microsoft.com/office/drawing/2014/main" id="{4C6A5DAD-CCB5-80E0-1C9F-B148B594599F}"/>
              </a:ext>
            </a:extLst>
          </p:cNvPr>
          <p:cNvSpPr>
            <a:spLocks noGrp="1"/>
          </p:cNvSpPr>
          <p:nvPr>
            <p:ph type="subTitle" idx="1"/>
          </p:nvPr>
        </p:nvSpPr>
        <p:spPr>
          <a:xfrm>
            <a:off x="5054083" y="4670246"/>
            <a:ext cx="6037903" cy="914400"/>
          </a:xfrm>
        </p:spPr>
        <p:txBody>
          <a:bodyPr vert="horz" lIns="91440" tIns="45720" rIns="91440" bIns="45720" rtlCol="0" anchor="t">
            <a:normAutofit fontScale="85000" lnSpcReduction="20000"/>
          </a:bodyPr>
          <a:lstStyle/>
          <a:p>
            <a:r>
              <a:rPr lang="en-US" sz="1800" dirty="0"/>
              <a:t>Guided by		</a:t>
            </a:r>
          </a:p>
          <a:p>
            <a:r>
              <a:rPr lang="en-US" sz="1800" dirty="0"/>
              <a:t>Dr. Jothi R</a:t>
            </a:r>
          </a:p>
          <a:p>
            <a:r>
              <a:rPr lang="en-US" sz="1800" dirty="0"/>
              <a:t>Date : 21.12.2022</a:t>
            </a:r>
          </a:p>
        </p:txBody>
      </p:sp>
      <p:sp>
        <p:nvSpPr>
          <p:cNvPr id="1044" name="Rectangle 1043">
            <a:extLst>
              <a:ext uri="{FF2B5EF4-FFF2-40B4-BE49-F238E27FC236}">
                <a16:creationId xmlns:a16="http://schemas.microsoft.com/office/drawing/2014/main" id="{DC8C6883-513A-4FE8-8B55-7AA2A13A9B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12"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026" name="Picture 2" descr="BBA (Hons.) Admissions: General Instructions">
            <a:extLst>
              <a:ext uri="{FF2B5EF4-FFF2-40B4-BE49-F238E27FC236}">
                <a16:creationId xmlns:a16="http://schemas.microsoft.com/office/drawing/2014/main" id="{38CD9735-7F0B-3863-A809-3504EFD9FAAB}"/>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96177" y="2932123"/>
            <a:ext cx="3458249" cy="985602"/>
          </a:xfrm>
          <a:prstGeom prst="rect">
            <a:avLst/>
          </a:prstGeom>
          <a:noFill/>
          <a:extLst>
            <a:ext uri="{909E8E84-426E-40DD-AFC4-6F175D3DCCD1}">
              <a14:hiddenFill xmlns:a14="http://schemas.microsoft.com/office/drawing/2010/main">
                <a:solidFill>
                  <a:srgbClr val="FFFFFF"/>
                </a:solidFill>
              </a14:hiddenFill>
            </a:ext>
          </a:extLst>
        </p:spPr>
      </p:pic>
      <p:sp>
        <p:nvSpPr>
          <p:cNvPr id="4" name="Subtitle 2">
            <a:extLst>
              <a:ext uri="{FF2B5EF4-FFF2-40B4-BE49-F238E27FC236}">
                <a16:creationId xmlns:a16="http://schemas.microsoft.com/office/drawing/2014/main" id="{8033D9FD-B9D5-D2DA-F760-0B893E7121D4}"/>
              </a:ext>
            </a:extLst>
          </p:cNvPr>
          <p:cNvSpPr txBox="1">
            <a:spLocks/>
          </p:cNvSpPr>
          <p:nvPr/>
        </p:nvSpPr>
        <p:spPr>
          <a:xfrm>
            <a:off x="9551947" y="4553712"/>
            <a:ext cx="3110244" cy="914400"/>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1200"/>
              </a:spcBef>
              <a:buClr>
                <a:schemeClr val="accent1"/>
              </a:buClr>
              <a:buFont typeface="Wingdings 2" pitchFamily="18" charset="2"/>
              <a:buNone/>
              <a:defRPr sz="2200" kern="1200" cap="none" spc="0" baseline="0">
                <a:solidFill>
                  <a:schemeClr val="accent1">
                    <a:lumMod val="20000"/>
                    <a:lumOff val="80000"/>
                  </a:schemeClr>
                </a:solidFill>
                <a:latin typeface="+mn-lt"/>
                <a:ea typeface="+mn-ea"/>
                <a:cs typeface="+mn-cs"/>
              </a:defRPr>
            </a:lvl1pPr>
            <a:lvl2pPr marL="457200" indent="0" algn="ctr" defTabSz="914400" rtl="0" eaLnBrk="1" latinLnBrk="0" hangingPunct="1">
              <a:lnSpc>
                <a:spcPct val="90000"/>
              </a:lnSpc>
              <a:spcBef>
                <a:spcPts val="250"/>
              </a:spcBef>
              <a:spcAft>
                <a:spcPts val="250"/>
              </a:spcAft>
              <a:buClr>
                <a:schemeClr val="accent1"/>
              </a:buClr>
              <a:buFont typeface="Wingdings 2" pitchFamily="18" charset="2"/>
              <a:buNone/>
              <a:defRPr sz="2200" kern="1200">
                <a:solidFill>
                  <a:schemeClr val="tx1">
                    <a:lumMod val="65000"/>
                    <a:lumOff val="35000"/>
                  </a:schemeClr>
                </a:solidFill>
                <a:latin typeface="+mn-lt"/>
                <a:ea typeface="+mn-ea"/>
                <a:cs typeface="+mn-cs"/>
              </a:defRPr>
            </a:lvl2pPr>
            <a:lvl3pPr marL="914400" indent="0" algn="ctr" defTabSz="914400" rtl="0" eaLnBrk="1" latinLnBrk="0" hangingPunct="1">
              <a:lnSpc>
                <a:spcPct val="90000"/>
              </a:lnSpc>
              <a:spcBef>
                <a:spcPts val="250"/>
              </a:spcBef>
              <a:spcAft>
                <a:spcPts val="250"/>
              </a:spcAft>
              <a:buClr>
                <a:schemeClr val="accent1"/>
              </a:buClr>
              <a:buFont typeface="Wingdings 2" pitchFamily="18" charset="2"/>
              <a:buNone/>
              <a:defRPr sz="2200" kern="1200">
                <a:solidFill>
                  <a:schemeClr val="tx1">
                    <a:lumMod val="65000"/>
                    <a:lumOff val="35000"/>
                  </a:schemeClr>
                </a:solidFill>
                <a:latin typeface="+mn-lt"/>
                <a:ea typeface="+mn-ea"/>
                <a:cs typeface="+mn-cs"/>
              </a:defRPr>
            </a:lvl3pPr>
            <a:lvl4pPr marL="13716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4pPr>
            <a:lvl5pPr marL="18288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5pPr>
            <a:lvl6pPr marL="22860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6pPr>
            <a:lvl7pPr marL="27432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7pPr>
            <a:lvl8pPr marL="32004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8pPr>
            <a:lvl9pPr marL="36576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9pPr>
          </a:lstStyle>
          <a:p>
            <a:r>
              <a:rPr lang="en-US" sz="1500" dirty="0"/>
              <a:t>By		</a:t>
            </a:r>
          </a:p>
          <a:p>
            <a:r>
              <a:rPr lang="en-US" sz="1500" dirty="0"/>
              <a:t>Hariharan J</a:t>
            </a:r>
          </a:p>
          <a:p>
            <a:r>
              <a:rPr lang="en-US" sz="1500" dirty="0"/>
              <a:t>22MCB1006</a:t>
            </a:r>
          </a:p>
        </p:txBody>
      </p:sp>
      <p:sp>
        <p:nvSpPr>
          <p:cNvPr id="5" name="Subtitle 2">
            <a:extLst>
              <a:ext uri="{FF2B5EF4-FFF2-40B4-BE49-F238E27FC236}">
                <a16:creationId xmlns:a16="http://schemas.microsoft.com/office/drawing/2014/main" id="{EB70F8D8-AB33-8C73-6427-EEB1496115E7}"/>
              </a:ext>
            </a:extLst>
          </p:cNvPr>
          <p:cNvSpPr txBox="1">
            <a:spLocks/>
          </p:cNvSpPr>
          <p:nvPr/>
        </p:nvSpPr>
        <p:spPr>
          <a:xfrm>
            <a:off x="5054082" y="3715513"/>
            <a:ext cx="6037903" cy="914400"/>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200"/>
              </a:spcBef>
              <a:buClr>
                <a:schemeClr val="accent1"/>
              </a:buClr>
              <a:buFont typeface="Wingdings 2" pitchFamily="18" charset="2"/>
              <a:buNone/>
              <a:defRPr sz="2200" kern="1200" cap="none" spc="0" baseline="0">
                <a:solidFill>
                  <a:schemeClr val="accent1">
                    <a:lumMod val="20000"/>
                    <a:lumOff val="80000"/>
                  </a:schemeClr>
                </a:solidFill>
                <a:latin typeface="+mn-lt"/>
                <a:ea typeface="+mn-ea"/>
                <a:cs typeface="+mn-cs"/>
              </a:defRPr>
            </a:lvl1pPr>
            <a:lvl2pPr marL="457200" indent="0" algn="ctr" defTabSz="914400" rtl="0" eaLnBrk="1" latinLnBrk="0" hangingPunct="1">
              <a:lnSpc>
                <a:spcPct val="90000"/>
              </a:lnSpc>
              <a:spcBef>
                <a:spcPts val="250"/>
              </a:spcBef>
              <a:spcAft>
                <a:spcPts val="250"/>
              </a:spcAft>
              <a:buClr>
                <a:schemeClr val="accent1"/>
              </a:buClr>
              <a:buFont typeface="Wingdings 2" pitchFamily="18" charset="2"/>
              <a:buNone/>
              <a:defRPr sz="2200" kern="1200">
                <a:solidFill>
                  <a:schemeClr val="tx1">
                    <a:lumMod val="65000"/>
                    <a:lumOff val="35000"/>
                  </a:schemeClr>
                </a:solidFill>
                <a:latin typeface="+mn-lt"/>
                <a:ea typeface="+mn-ea"/>
                <a:cs typeface="+mn-cs"/>
              </a:defRPr>
            </a:lvl2pPr>
            <a:lvl3pPr marL="914400" indent="0" algn="ctr" defTabSz="914400" rtl="0" eaLnBrk="1" latinLnBrk="0" hangingPunct="1">
              <a:lnSpc>
                <a:spcPct val="90000"/>
              </a:lnSpc>
              <a:spcBef>
                <a:spcPts val="250"/>
              </a:spcBef>
              <a:spcAft>
                <a:spcPts val="250"/>
              </a:spcAft>
              <a:buClr>
                <a:schemeClr val="accent1"/>
              </a:buClr>
              <a:buFont typeface="Wingdings 2" pitchFamily="18" charset="2"/>
              <a:buNone/>
              <a:defRPr sz="2200" kern="1200">
                <a:solidFill>
                  <a:schemeClr val="tx1">
                    <a:lumMod val="65000"/>
                    <a:lumOff val="35000"/>
                  </a:schemeClr>
                </a:solidFill>
                <a:latin typeface="+mn-lt"/>
                <a:ea typeface="+mn-ea"/>
                <a:cs typeface="+mn-cs"/>
              </a:defRPr>
            </a:lvl3pPr>
            <a:lvl4pPr marL="13716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4pPr>
            <a:lvl5pPr marL="18288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5pPr>
            <a:lvl6pPr marL="22860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6pPr>
            <a:lvl7pPr marL="27432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7pPr>
            <a:lvl8pPr marL="32004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8pPr>
            <a:lvl9pPr marL="36576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9pPr>
          </a:lstStyle>
          <a:p>
            <a:r>
              <a:rPr lang="en-US" sz="1800" dirty="0"/>
              <a:t>M.Tech - Study Oriented Project Review - 2</a:t>
            </a:r>
          </a:p>
        </p:txBody>
      </p:sp>
    </p:spTree>
    <p:extLst>
      <p:ext uri="{BB962C8B-B14F-4D97-AF65-F5344CB8AC3E}">
        <p14:creationId xmlns:p14="http://schemas.microsoft.com/office/powerpoint/2010/main" val="10879419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FF03AAD-F33C-D667-D2BC-65D361D4A557}"/>
              </a:ext>
            </a:extLst>
          </p:cNvPr>
          <p:cNvPicPr>
            <a:picLocks noChangeAspect="1"/>
          </p:cNvPicPr>
          <p:nvPr/>
        </p:nvPicPr>
        <p:blipFill>
          <a:blip r:embed="rId2"/>
          <a:stretch>
            <a:fillRect/>
          </a:stretch>
        </p:blipFill>
        <p:spPr>
          <a:xfrm>
            <a:off x="3969834" y="0"/>
            <a:ext cx="6891453" cy="6858000"/>
          </a:xfrm>
          <a:prstGeom prst="rect">
            <a:avLst/>
          </a:prstGeom>
        </p:spPr>
      </p:pic>
    </p:spTree>
    <p:extLst>
      <p:ext uri="{BB962C8B-B14F-4D97-AF65-F5344CB8AC3E}">
        <p14:creationId xmlns:p14="http://schemas.microsoft.com/office/powerpoint/2010/main" val="41144237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4BC88DF-D380-422B-7242-E3B1CA2CBE70}"/>
              </a:ext>
            </a:extLst>
          </p:cNvPr>
          <p:cNvSpPr>
            <a:spLocks noGrp="1"/>
          </p:cNvSpPr>
          <p:nvPr>
            <p:ph type="body" idx="1"/>
          </p:nvPr>
        </p:nvSpPr>
        <p:spPr>
          <a:xfrm>
            <a:off x="3867912" y="798139"/>
            <a:ext cx="7315200" cy="1283210"/>
          </a:xfrm>
        </p:spPr>
        <p:txBody>
          <a:bodyPr>
            <a:noAutofit/>
          </a:bodyPr>
          <a:lstStyle/>
          <a:p>
            <a:r>
              <a:rPr lang="en-IN" b="0" i="0" dirty="0">
                <a:solidFill>
                  <a:schemeClr val="tx1"/>
                </a:solidFill>
                <a:effectLst/>
                <a:latin typeface="Times New Roman" panose="02020603050405020304" pitchFamily="18" charset="0"/>
                <a:cs typeface="Times New Roman" panose="02020603050405020304" pitchFamily="18" charset="0"/>
              </a:rPr>
              <a:t>Alzheimer’s Patient Analysis Using Image and Gene Expression Data and Explainable-AI to Present Associated Genes</a:t>
            </a:r>
            <a:r>
              <a:rPr lang="en-IN" b="0" i="0" dirty="0">
                <a:effectLst/>
                <a:latin typeface="Times New Roman" panose="02020603050405020304" pitchFamily="18" charset="0"/>
                <a:cs typeface="Times New Roman" panose="02020603050405020304" pitchFamily="18" charset="0"/>
              </a:rPr>
              <a:t>, </a:t>
            </a:r>
            <a:r>
              <a:rPr lang="en-IN" sz="1400" b="0" i="0" dirty="0">
                <a:effectLst/>
                <a:latin typeface="Times New Roman" panose="02020603050405020304" pitchFamily="18" charset="0"/>
                <a:cs typeface="Times New Roman" panose="02020603050405020304" pitchFamily="18" charset="0"/>
              </a:rPr>
              <a:t>M. S. Kamal, A. Northcote, L. Chowdhury, N. Dey, R. G. Crespo and E. Herrera-</a:t>
            </a:r>
            <a:r>
              <a:rPr lang="en-IN" sz="1400" b="0" i="0" dirty="0" err="1">
                <a:effectLst/>
                <a:latin typeface="Times New Roman" panose="02020603050405020304" pitchFamily="18" charset="0"/>
                <a:cs typeface="Times New Roman" panose="02020603050405020304" pitchFamily="18" charset="0"/>
              </a:rPr>
              <a:t>Viedma</a:t>
            </a:r>
            <a:r>
              <a:rPr lang="en-IN" sz="1400" b="0" i="0" dirty="0">
                <a:effectLst/>
                <a:latin typeface="Times New Roman" panose="02020603050405020304" pitchFamily="18" charset="0"/>
                <a:cs typeface="Times New Roman" panose="02020603050405020304" pitchFamily="18" charset="0"/>
              </a:rPr>
              <a:t> - IEEE Transactions on Instrumentation and Measurement, vol. 70, pp. 1-7, 2021, Art no. 2513107</a:t>
            </a:r>
            <a:br>
              <a:rPr lang="en-IN" dirty="0">
                <a:latin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0B010BD1-7279-D8E1-9B48-8EE084F8A440}"/>
              </a:ext>
            </a:extLst>
          </p:cNvPr>
          <p:cNvPicPr>
            <a:picLocks noChangeAspect="1"/>
          </p:cNvPicPr>
          <p:nvPr/>
        </p:nvPicPr>
        <p:blipFill>
          <a:blip r:embed="rId2"/>
          <a:stretch>
            <a:fillRect/>
          </a:stretch>
        </p:blipFill>
        <p:spPr>
          <a:xfrm>
            <a:off x="3747451" y="3849919"/>
            <a:ext cx="7772400" cy="2733069"/>
          </a:xfrm>
          <a:prstGeom prst="rect">
            <a:avLst/>
          </a:prstGeom>
        </p:spPr>
      </p:pic>
      <p:sp>
        <p:nvSpPr>
          <p:cNvPr id="6" name="TextBox 5">
            <a:extLst>
              <a:ext uri="{FF2B5EF4-FFF2-40B4-BE49-F238E27FC236}">
                <a16:creationId xmlns:a16="http://schemas.microsoft.com/office/drawing/2014/main" id="{B647D28C-10AD-0953-0C4A-AB8257DA8FB7}"/>
              </a:ext>
            </a:extLst>
          </p:cNvPr>
          <p:cNvSpPr txBox="1"/>
          <p:nvPr/>
        </p:nvSpPr>
        <p:spPr>
          <a:xfrm>
            <a:off x="6286257" y="5925269"/>
            <a:ext cx="2715808" cy="261610"/>
          </a:xfrm>
          <a:prstGeom prst="rect">
            <a:avLst/>
          </a:prstGeom>
          <a:noFill/>
        </p:spPr>
        <p:txBody>
          <a:bodyPr wrap="none" rtlCol="0">
            <a:spAutoFit/>
          </a:bodyPr>
          <a:lstStyle/>
          <a:p>
            <a:r>
              <a:rPr lang="en-US" sz="1100" dirty="0">
                <a:latin typeface="Times New Roman" panose="02020603050405020304" pitchFamily="18" charset="0"/>
                <a:cs typeface="Times New Roman" panose="02020603050405020304" pitchFamily="18" charset="0"/>
              </a:rPr>
              <a:t>Fig : Proposed method to classify using MRI</a:t>
            </a:r>
          </a:p>
        </p:txBody>
      </p:sp>
      <p:sp>
        <p:nvSpPr>
          <p:cNvPr id="8" name="TextBox 7">
            <a:extLst>
              <a:ext uri="{FF2B5EF4-FFF2-40B4-BE49-F238E27FC236}">
                <a16:creationId xmlns:a16="http://schemas.microsoft.com/office/drawing/2014/main" id="{013DDC07-4A26-59FD-DDFA-97B063A80AF4}"/>
              </a:ext>
            </a:extLst>
          </p:cNvPr>
          <p:cNvSpPr txBox="1"/>
          <p:nvPr/>
        </p:nvSpPr>
        <p:spPr>
          <a:xfrm>
            <a:off x="3867912" y="2139448"/>
            <a:ext cx="7315199" cy="2339102"/>
          </a:xfrm>
          <a:prstGeom prst="rect">
            <a:avLst/>
          </a:prstGeom>
          <a:noFill/>
        </p:spPr>
        <p:txBody>
          <a:bodyPr wrap="square" rtlCol="0">
            <a:spAutoFit/>
          </a:bodyPr>
          <a:lstStyle/>
          <a:p>
            <a:pPr marL="285750" indent="-285750">
              <a:buFont typeface="Arial" panose="020B0604020202020204" pitchFamily="34" charset="0"/>
              <a:buChar char="•"/>
            </a:pPr>
            <a:r>
              <a:rPr lang="en-IN" sz="1600" dirty="0">
                <a:solidFill>
                  <a:schemeClr val="tx1">
                    <a:lumMod val="50000"/>
                    <a:lumOff val="50000"/>
                  </a:schemeClr>
                </a:solidFill>
                <a:effectLst/>
                <a:latin typeface="Times New Roman" panose="02020603050405020304" pitchFamily="18" charset="0"/>
                <a:cs typeface="Times New Roman" panose="02020603050405020304" pitchFamily="18" charset="0"/>
              </a:rPr>
              <a:t>In this study first, SpinalNet and convolutional neural network (CNN) is used to classify AD from MRI images. Then microarray gene expression data to classify the diseases k-nearest neighbours (KNN), support vector classifier (SVC),and Xboost classifiers. </a:t>
            </a:r>
          </a:p>
          <a:p>
            <a:pPr marL="285750" indent="-285750">
              <a:buFont typeface="Arial" panose="020B0604020202020204" pitchFamily="34" charset="0"/>
              <a:buChar char="•"/>
            </a:pPr>
            <a:r>
              <a:rPr lang="en-IN" sz="1600" dirty="0">
                <a:solidFill>
                  <a:schemeClr val="tx1">
                    <a:lumMod val="50000"/>
                    <a:lumOff val="50000"/>
                  </a:schemeClr>
                </a:solidFill>
                <a:effectLst/>
                <a:latin typeface="Times New Roman" panose="02020603050405020304" pitchFamily="18" charset="0"/>
                <a:cs typeface="Times New Roman" panose="02020603050405020304" pitchFamily="18" charset="0"/>
              </a:rPr>
              <a:t>Most the algorithms approaches use only either image or gene expression, while in this they have used both the data together and explained the results using trustworthy methods by using explainable artificial intelligence (XAI). </a:t>
            </a:r>
          </a:p>
          <a:p>
            <a:pPr marL="285750" indent="-285750">
              <a:buFont typeface="Arial" panose="020B0604020202020204" pitchFamily="34" charset="0"/>
              <a:buChar char="•"/>
            </a:pPr>
            <a:endParaRPr lang="en-IN" sz="1600" dirty="0">
              <a:solidFill>
                <a:schemeClr val="tx1">
                  <a:lumMod val="50000"/>
                  <a:lumOff val="50000"/>
                </a:schemeClr>
              </a:solidFill>
              <a:effectLst/>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906591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ED03AA5-67E3-F734-9165-300432D6F37F}"/>
              </a:ext>
            </a:extLst>
          </p:cNvPr>
          <p:cNvPicPr>
            <a:picLocks noChangeAspect="1"/>
          </p:cNvPicPr>
          <p:nvPr/>
        </p:nvPicPr>
        <p:blipFill>
          <a:blip r:embed="rId2"/>
          <a:stretch>
            <a:fillRect/>
          </a:stretch>
        </p:blipFill>
        <p:spPr>
          <a:xfrm>
            <a:off x="3791415" y="961791"/>
            <a:ext cx="7772400" cy="1908742"/>
          </a:xfrm>
          <a:prstGeom prst="rect">
            <a:avLst/>
          </a:prstGeom>
        </p:spPr>
      </p:pic>
      <p:sp>
        <p:nvSpPr>
          <p:cNvPr id="4" name="TextBox 3">
            <a:extLst>
              <a:ext uri="{FF2B5EF4-FFF2-40B4-BE49-F238E27FC236}">
                <a16:creationId xmlns:a16="http://schemas.microsoft.com/office/drawing/2014/main" id="{6AD8D356-5CB9-803E-1E7B-00B913895D13}"/>
              </a:ext>
            </a:extLst>
          </p:cNvPr>
          <p:cNvSpPr txBox="1"/>
          <p:nvPr/>
        </p:nvSpPr>
        <p:spPr>
          <a:xfrm>
            <a:off x="5965447" y="2608923"/>
            <a:ext cx="3424335" cy="261610"/>
          </a:xfrm>
          <a:prstGeom prst="rect">
            <a:avLst/>
          </a:prstGeom>
          <a:noFill/>
        </p:spPr>
        <p:txBody>
          <a:bodyPr wrap="none" rtlCol="0">
            <a:spAutoFit/>
          </a:bodyPr>
          <a:lstStyle/>
          <a:p>
            <a:r>
              <a:rPr lang="en-US" sz="1100" dirty="0"/>
              <a:t>Fig : Proposed method to classify using gene expression</a:t>
            </a:r>
          </a:p>
        </p:txBody>
      </p:sp>
      <p:pic>
        <p:nvPicPr>
          <p:cNvPr id="5" name="Picture 4">
            <a:extLst>
              <a:ext uri="{FF2B5EF4-FFF2-40B4-BE49-F238E27FC236}">
                <a16:creationId xmlns:a16="http://schemas.microsoft.com/office/drawing/2014/main" id="{8171ACE0-D144-4571-4312-4E586B7C686F}"/>
              </a:ext>
            </a:extLst>
          </p:cNvPr>
          <p:cNvPicPr>
            <a:picLocks noChangeAspect="1"/>
          </p:cNvPicPr>
          <p:nvPr/>
        </p:nvPicPr>
        <p:blipFill>
          <a:blip r:embed="rId3"/>
          <a:stretch>
            <a:fillRect/>
          </a:stretch>
        </p:blipFill>
        <p:spPr>
          <a:xfrm>
            <a:off x="3522973" y="3009086"/>
            <a:ext cx="4154641" cy="3017157"/>
          </a:xfrm>
          <a:prstGeom prst="rect">
            <a:avLst/>
          </a:prstGeom>
        </p:spPr>
      </p:pic>
      <p:pic>
        <p:nvPicPr>
          <p:cNvPr id="6" name="Picture 5">
            <a:extLst>
              <a:ext uri="{FF2B5EF4-FFF2-40B4-BE49-F238E27FC236}">
                <a16:creationId xmlns:a16="http://schemas.microsoft.com/office/drawing/2014/main" id="{1A356B50-0AC6-9AA0-A23F-6790E383C2C1}"/>
              </a:ext>
            </a:extLst>
          </p:cNvPr>
          <p:cNvPicPr>
            <a:picLocks noChangeAspect="1"/>
          </p:cNvPicPr>
          <p:nvPr/>
        </p:nvPicPr>
        <p:blipFill>
          <a:blip r:embed="rId4"/>
          <a:stretch>
            <a:fillRect/>
          </a:stretch>
        </p:blipFill>
        <p:spPr>
          <a:xfrm>
            <a:off x="7515500" y="3084408"/>
            <a:ext cx="4154641" cy="2943209"/>
          </a:xfrm>
          <a:prstGeom prst="rect">
            <a:avLst/>
          </a:prstGeom>
        </p:spPr>
      </p:pic>
      <p:sp>
        <p:nvSpPr>
          <p:cNvPr id="7" name="TextBox 6">
            <a:extLst>
              <a:ext uri="{FF2B5EF4-FFF2-40B4-BE49-F238E27FC236}">
                <a16:creationId xmlns:a16="http://schemas.microsoft.com/office/drawing/2014/main" id="{E6C63034-0E33-BB71-E375-7303B2542CC6}"/>
              </a:ext>
            </a:extLst>
          </p:cNvPr>
          <p:cNvSpPr txBox="1"/>
          <p:nvPr/>
        </p:nvSpPr>
        <p:spPr>
          <a:xfrm>
            <a:off x="5009717" y="6026243"/>
            <a:ext cx="1532792" cy="261610"/>
          </a:xfrm>
          <a:prstGeom prst="rect">
            <a:avLst/>
          </a:prstGeom>
          <a:noFill/>
        </p:spPr>
        <p:txBody>
          <a:bodyPr wrap="none" rtlCol="0">
            <a:spAutoFit/>
          </a:bodyPr>
          <a:lstStyle/>
          <a:p>
            <a:r>
              <a:rPr lang="en-US" sz="1100" dirty="0"/>
              <a:t>Fig : ROC curve of KNN</a:t>
            </a:r>
          </a:p>
        </p:txBody>
      </p:sp>
      <p:sp>
        <p:nvSpPr>
          <p:cNvPr id="8" name="TextBox 7">
            <a:extLst>
              <a:ext uri="{FF2B5EF4-FFF2-40B4-BE49-F238E27FC236}">
                <a16:creationId xmlns:a16="http://schemas.microsoft.com/office/drawing/2014/main" id="{9BB471A1-625E-0774-C2AA-D1F8B00D7904}"/>
              </a:ext>
            </a:extLst>
          </p:cNvPr>
          <p:cNvSpPr txBox="1"/>
          <p:nvPr/>
        </p:nvSpPr>
        <p:spPr>
          <a:xfrm>
            <a:off x="8908627" y="6026243"/>
            <a:ext cx="1499128" cy="261610"/>
          </a:xfrm>
          <a:prstGeom prst="rect">
            <a:avLst/>
          </a:prstGeom>
          <a:noFill/>
        </p:spPr>
        <p:txBody>
          <a:bodyPr wrap="none" rtlCol="0">
            <a:spAutoFit/>
          </a:bodyPr>
          <a:lstStyle/>
          <a:p>
            <a:r>
              <a:rPr lang="en-US" sz="1100" dirty="0"/>
              <a:t>Fig : ROC curve of SVC</a:t>
            </a:r>
          </a:p>
        </p:txBody>
      </p:sp>
    </p:spTree>
    <p:extLst>
      <p:ext uri="{BB962C8B-B14F-4D97-AF65-F5344CB8AC3E}">
        <p14:creationId xmlns:p14="http://schemas.microsoft.com/office/powerpoint/2010/main" val="10310155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A3EF512-A82C-D98D-35B8-726F59CF8775}"/>
              </a:ext>
            </a:extLst>
          </p:cNvPr>
          <p:cNvSpPr>
            <a:spLocks noGrp="1"/>
          </p:cNvSpPr>
          <p:nvPr>
            <p:ph idx="1"/>
          </p:nvPr>
        </p:nvSpPr>
        <p:spPr/>
        <p:txBody>
          <a:bodyPr anchor="t"/>
          <a:lstStyle/>
          <a:p>
            <a:r>
              <a:rPr lang="en-US" sz="1800" dirty="0">
                <a:solidFill>
                  <a:schemeClr val="tx1">
                    <a:lumMod val="50000"/>
                    <a:lumOff val="50000"/>
                  </a:schemeClr>
                </a:solidFill>
                <a:latin typeface="Times New Roman" panose="02020603050405020304" pitchFamily="18" charset="0"/>
                <a:cs typeface="Times New Roman" panose="02020603050405020304" pitchFamily="18" charset="0"/>
              </a:rPr>
              <a:t>Outcome of XAI</a:t>
            </a:r>
          </a:p>
          <a:p>
            <a:pPr lvl="1"/>
            <a:r>
              <a:rPr lang="en-US" dirty="0">
                <a:solidFill>
                  <a:schemeClr val="tx1">
                    <a:lumMod val="50000"/>
                    <a:lumOff val="50000"/>
                  </a:schemeClr>
                </a:solidFill>
                <a:latin typeface="Times New Roman" panose="02020603050405020304" pitchFamily="18" charset="0"/>
                <a:cs typeface="Times New Roman" panose="02020603050405020304" pitchFamily="18" charset="0"/>
              </a:rPr>
              <a:t>LIME mechanism was used to make the output of the classifier more interpretable.</a:t>
            </a:r>
          </a:p>
          <a:p>
            <a:pPr lvl="1"/>
            <a:r>
              <a:rPr lang="en-US" dirty="0">
                <a:solidFill>
                  <a:schemeClr val="tx1">
                    <a:lumMod val="50000"/>
                    <a:lumOff val="50000"/>
                  </a:schemeClr>
                </a:solidFill>
                <a:latin typeface="Times New Roman" panose="02020603050405020304" pitchFamily="18" charset="0"/>
                <a:cs typeface="Times New Roman" panose="02020603050405020304" pitchFamily="18" charset="0"/>
              </a:rPr>
              <a:t>Genes like OR8B8 and ATP6V1G1 were found to the highly significant genes for AD</a:t>
            </a:r>
          </a:p>
          <a:p>
            <a:pPr lvl="1"/>
            <a:endParaRPr lang="en-US" dirty="0">
              <a:solidFill>
                <a:schemeClr val="tx1">
                  <a:lumMod val="50000"/>
                  <a:lumOff val="50000"/>
                </a:schemeClr>
              </a:solidFill>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B7C13EF0-D2D6-7C56-9AD0-D8A174B609DD}"/>
              </a:ext>
            </a:extLst>
          </p:cNvPr>
          <p:cNvPicPr>
            <a:picLocks noChangeAspect="1"/>
          </p:cNvPicPr>
          <p:nvPr/>
        </p:nvPicPr>
        <p:blipFill>
          <a:blip r:embed="rId2"/>
          <a:stretch>
            <a:fillRect/>
          </a:stretch>
        </p:blipFill>
        <p:spPr>
          <a:xfrm>
            <a:off x="4694703" y="2405207"/>
            <a:ext cx="5664330" cy="3579541"/>
          </a:xfrm>
          <a:prstGeom prst="rect">
            <a:avLst/>
          </a:prstGeom>
        </p:spPr>
      </p:pic>
    </p:spTree>
    <p:extLst>
      <p:ext uri="{BB962C8B-B14F-4D97-AF65-F5344CB8AC3E}">
        <p14:creationId xmlns:p14="http://schemas.microsoft.com/office/powerpoint/2010/main" val="34257457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4BC88DF-D380-422B-7242-E3B1CA2CBE70}"/>
              </a:ext>
            </a:extLst>
          </p:cNvPr>
          <p:cNvSpPr>
            <a:spLocks noGrp="1"/>
          </p:cNvSpPr>
          <p:nvPr>
            <p:ph type="body" idx="1"/>
          </p:nvPr>
        </p:nvSpPr>
        <p:spPr>
          <a:xfrm>
            <a:off x="3867912" y="798139"/>
            <a:ext cx="7315200" cy="1177806"/>
          </a:xfrm>
        </p:spPr>
        <p:txBody>
          <a:bodyPr>
            <a:normAutofit lnSpcReduction="10000"/>
          </a:bodyPr>
          <a:lstStyle/>
          <a:p>
            <a:r>
              <a:rPr lang="en-IN" dirty="0">
                <a:latin typeface="Times New Roman" panose="02020603050405020304" pitchFamily="18" charset="0"/>
                <a:cs typeface="Times New Roman" panose="02020603050405020304" pitchFamily="18" charset="0"/>
              </a:rPr>
              <a:t>A deep learning framework with an embedded-based feature selection approach for the early detection of the Alzheimer’s disease,</a:t>
            </a:r>
            <a:r>
              <a:rPr lang="en-IN" b="0" i="0" dirty="0">
                <a:effectLst/>
                <a:latin typeface="Times New Roman" panose="02020603050405020304" pitchFamily="18" charset="0"/>
                <a:cs typeface="Times New Roman" panose="02020603050405020304" pitchFamily="18" charset="0"/>
              </a:rPr>
              <a:t> </a:t>
            </a:r>
            <a:r>
              <a:rPr lang="en-IN" sz="1400" dirty="0">
                <a:latin typeface="Times New Roman" panose="02020603050405020304" pitchFamily="18" charset="0"/>
                <a:cs typeface="Times New Roman" panose="02020603050405020304" pitchFamily="18" charset="0"/>
              </a:rPr>
              <a:t>Nivedhitha Mahendran, Durai Raj Vincent P M - Elsevier, Computers in Biology and Medicine, Volume 141,2022</a:t>
            </a:r>
            <a:endParaRPr lang="en-US"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DFC23F7A-BD37-2C77-D5D3-841DCBFA5C5A}"/>
              </a:ext>
            </a:extLst>
          </p:cNvPr>
          <p:cNvSpPr txBox="1"/>
          <p:nvPr/>
        </p:nvSpPr>
        <p:spPr>
          <a:xfrm>
            <a:off x="3867912" y="2071201"/>
            <a:ext cx="7315200" cy="3816429"/>
          </a:xfrm>
          <a:prstGeom prst="rect">
            <a:avLst/>
          </a:prstGeom>
          <a:noFill/>
        </p:spPr>
        <p:txBody>
          <a:bodyPr wrap="square" rtlCol="0">
            <a:spAutoFit/>
          </a:bodyPr>
          <a:lstStyle/>
          <a:p>
            <a:pPr marL="285750" indent="-285750">
              <a:buFont typeface="Arial" panose="020B0604020202020204" pitchFamily="34" charset="0"/>
              <a:buChar char="•"/>
            </a:pPr>
            <a:r>
              <a:rPr lang="en-IN" sz="1600" dirty="0">
                <a:solidFill>
                  <a:schemeClr val="tx1">
                    <a:lumMod val="50000"/>
                    <a:lumOff val="50000"/>
                  </a:schemeClr>
                </a:solidFill>
                <a:effectLst/>
                <a:latin typeface="Times New Roman" panose="02020603050405020304" pitchFamily="18" charset="0"/>
                <a:cs typeface="Times New Roman" panose="02020603050405020304" pitchFamily="18" charset="0"/>
              </a:rPr>
              <a:t>This study was  to provide early diagnosis of AD using embedded feature selection process. An AD DNA methylation [8]  data set having 34 AD samples and 34 heath control samples were used from GEO omni bus repository. Four embedded feature selection models were used along with Enhanced Deep Recurrent Neural Network (EDRNN), DRNN, CNN, RNN.</a:t>
            </a:r>
          </a:p>
          <a:p>
            <a:endParaRPr lang="en-IN" sz="1600" dirty="0">
              <a:solidFill>
                <a:schemeClr val="tx1">
                  <a:lumMod val="50000"/>
                  <a:lumOff val="50000"/>
                </a:schemeClr>
              </a:solidFill>
              <a:effectLst/>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sz="1600" dirty="0">
                <a:solidFill>
                  <a:schemeClr val="tx1">
                    <a:lumMod val="50000"/>
                    <a:lumOff val="50000"/>
                  </a:schemeClr>
                </a:solidFill>
                <a:effectLst/>
                <a:latin typeface="Times New Roman" panose="02020603050405020304" pitchFamily="18" charset="0"/>
                <a:cs typeface="Times New Roman" panose="02020603050405020304" pitchFamily="18" charset="0"/>
              </a:rPr>
              <a:t>Dataset: GSE76105 from GEO Omnibus repository is used.</a:t>
            </a:r>
          </a:p>
          <a:p>
            <a:endParaRPr lang="en-IN" sz="1600" dirty="0">
              <a:solidFill>
                <a:schemeClr val="tx1">
                  <a:lumMod val="50000"/>
                  <a:lumOff val="50000"/>
                </a:schemeClr>
              </a:solidFill>
              <a:effectLst/>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sz="1600" dirty="0">
                <a:solidFill>
                  <a:schemeClr val="tx1">
                    <a:lumMod val="50000"/>
                    <a:lumOff val="50000"/>
                  </a:schemeClr>
                </a:solidFill>
                <a:effectLst/>
                <a:latin typeface="Times New Roman" panose="02020603050405020304" pitchFamily="18" charset="0"/>
                <a:cs typeface="Times New Roman" panose="02020603050405020304" pitchFamily="18" charset="0"/>
              </a:rPr>
              <a:t>Proposed Method :</a:t>
            </a:r>
          </a:p>
          <a:p>
            <a:pPr marL="742950" lvl="1" indent="-285750">
              <a:buFont typeface="Arial" panose="020B0604020202020204" pitchFamily="34" charset="0"/>
              <a:buChar char="•"/>
            </a:pPr>
            <a:r>
              <a:rPr lang="en-IN" sz="1600" dirty="0">
                <a:solidFill>
                  <a:schemeClr val="tx1">
                    <a:lumMod val="50000"/>
                    <a:lumOff val="50000"/>
                  </a:schemeClr>
                </a:solidFill>
                <a:effectLst/>
                <a:latin typeface="Times New Roman" panose="02020603050405020304" pitchFamily="18" charset="0"/>
                <a:cs typeface="Times New Roman" panose="02020603050405020304" pitchFamily="18" charset="0"/>
              </a:rPr>
              <a:t>Pre-processing : eliminate poor samples based on the p-value.</a:t>
            </a:r>
          </a:p>
          <a:p>
            <a:pPr marL="742950" lvl="1" indent="-285750">
              <a:buFont typeface="Arial" panose="020B0604020202020204" pitchFamily="34" charset="0"/>
              <a:buChar char="•"/>
            </a:pPr>
            <a:r>
              <a:rPr lang="en-IN" sz="1600" dirty="0">
                <a:solidFill>
                  <a:schemeClr val="tx1">
                    <a:lumMod val="50000"/>
                    <a:lumOff val="50000"/>
                  </a:schemeClr>
                </a:solidFill>
                <a:effectLst/>
                <a:latin typeface="Times New Roman" panose="02020603050405020304" pitchFamily="18" charset="0"/>
                <a:cs typeface="Times New Roman" panose="02020603050405020304" pitchFamily="18" charset="0"/>
              </a:rPr>
              <a:t>Normalize the data.</a:t>
            </a:r>
          </a:p>
          <a:p>
            <a:pPr marL="742950" lvl="1" indent="-285750">
              <a:buFont typeface="Arial" panose="020B0604020202020204" pitchFamily="34" charset="0"/>
              <a:buChar char="•"/>
            </a:pPr>
            <a:r>
              <a:rPr lang="en-IN" sz="1600" dirty="0">
                <a:solidFill>
                  <a:schemeClr val="tx1">
                    <a:lumMod val="50000"/>
                    <a:lumOff val="50000"/>
                  </a:schemeClr>
                </a:solidFill>
                <a:effectLst/>
                <a:latin typeface="Times New Roman" panose="02020603050405020304" pitchFamily="18" charset="0"/>
                <a:cs typeface="Times New Roman" panose="02020603050405020304" pitchFamily="18" charset="0"/>
              </a:rPr>
              <a:t>Embedded Feature Selection : LASSO (Least Absolute shrinkage and selection operator), SVM, AdaBoost, Random Forest.</a:t>
            </a:r>
          </a:p>
          <a:p>
            <a:pPr marL="742950" lvl="1" indent="-285750">
              <a:buFont typeface="Arial" panose="020B0604020202020204" pitchFamily="34" charset="0"/>
              <a:buChar char="•"/>
            </a:pPr>
            <a:r>
              <a:rPr lang="en-IN" sz="1600" dirty="0">
                <a:solidFill>
                  <a:schemeClr val="tx1">
                    <a:lumMod val="50000"/>
                    <a:lumOff val="50000"/>
                  </a:schemeClr>
                </a:solidFill>
                <a:effectLst/>
                <a:latin typeface="Times New Roman" panose="02020603050405020304" pitchFamily="18" charset="0"/>
                <a:cs typeface="Times New Roman" panose="02020603050405020304" pitchFamily="18" charset="0"/>
              </a:rPr>
              <a:t>Classification : RNN, CNN, DRNN, EDRNN</a:t>
            </a: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86474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DF79B49-27AF-9E74-72E6-EC20AC177049}"/>
              </a:ext>
            </a:extLst>
          </p:cNvPr>
          <p:cNvPicPr>
            <a:picLocks noChangeAspect="1"/>
          </p:cNvPicPr>
          <p:nvPr/>
        </p:nvPicPr>
        <p:blipFill>
          <a:blip r:embed="rId2"/>
          <a:stretch>
            <a:fillRect/>
          </a:stretch>
        </p:blipFill>
        <p:spPr>
          <a:xfrm>
            <a:off x="4656307" y="1132339"/>
            <a:ext cx="5277434" cy="4593322"/>
          </a:xfrm>
          <a:prstGeom prst="rect">
            <a:avLst/>
          </a:prstGeom>
        </p:spPr>
      </p:pic>
      <p:sp>
        <p:nvSpPr>
          <p:cNvPr id="6" name="TextBox 5">
            <a:extLst>
              <a:ext uri="{FF2B5EF4-FFF2-40B4-BE49-F238E27FC236}">
                <a16:creationId xmlns:a16="http://schemas.microsoft.com/office/drawing/2014/main" id="{2E748DC5-B2CA-F6AF-D83C-D4712998C848}"/>
              </a:ext>
            </a:extLst>
          </p:cNvPr>
          <p:cNvSpPr txBox="1"/>
          <p:nvPr/>
        </p:nvSpPr>
        <p:spPr>
          <a:xfrm>
            <a:off x="6488553" y="5725661"/>
            <a:ext cx="1612942" cy="276999"/>
          </a:xfrm>
          <a:prstGeom prst="rect">
            <a:avLst/>
          </a:prstGeom>
          <a:noFill/>
        </p:spPr>
        <p:txBody>
          <a:bodyPr wrap="none" rtlCol="0">
            <a:spAutoFit/>
          </a:bodyPr>
          <a:lstStyle/>
          <a:p>
            <a:r>
              <a:rPr lang="en-US" sz="1200" dirty="0"/>
              <a:t>Fig : proposed method</a:t>
            </a:r>
          </a:p>
        </p:txBody>
      </p:sp>
    </p:spTree>
    <p:extLst>
      <p:ext uri="{BB962C8B-B14F-4D97-AF65-F5344CB8AC3E}">
        <p14:creationId xmlns:p14="http://schemas.microsoft.com/office/powerpoint/2010/main" val="18342044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6F79B0DD-2C63-4EE5-804F-B8E391FC1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37" y="0"/>
            <a:ext cx="12192000" cy="6858000"/>
          </a:xfrm>
          <a:prstGeom prst="rect">
            <a:avLst/>
          </a:prstGeom>
          <a:solidFill>
            <a:schemeClr val="bg1">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627DB8AB-CD55-4C8F-9043-52652B8923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6" y="643466"/>
            <a:ext cx="5364255" cy="2706794"/>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56A9103F-B43A-CFB2-58E4-6D7937AB2CB0}"/>
              </a:ext>
            </a:extLst>
          </p:cNvPr>
          <p:cNvPicPr>
            <a:picLocks noChangeAspect="1"/>
          </p:cNvPicPr>
          <p:nvPr/>
        </p:nvPicPr>
        <p:blipFill>
          <a:blip r:embed="rId2"/>
          <a:stretch>
            <a:fillRect/>
          </a:stretch>
        </p:blipFill>
        <p:spPr>
          <a:xfrm>
            <a:off x="2235171" y="965200"/>
            <a:ext cx="2180210" cy="2060298"/>
          </a:xfrm>
          <a:prstGeom prst="rect">
            <a:avLst/>
          </a:prstGeom>
        </p:spPr>
      </p:pic>
      <p:sp>
        <p:nvSpPr>
          <p:cNvPr id="15" name="Rectangle 14">
            <a:extLst>
              <a:ext uri="{FF2B5EF4-FFF2-40B4-BE49-F238E27FC236}">
                <a16:creationId xmlns:a16="http://schemas.microsoft.com/office/drawing/2014/main" id="{53059C5A-91CB-4024-9B4E-20082E25C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68589" y="643466"/>
            <a:ext cx="5376806" cy="2706794"/>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3C044A31-09E4-20D0-E2D8-EBBE608388BF}"/>
              </a:ext>
            </a:extLst>
          </p:cNvPr>
          <p:cNvPicPr>
            <a:picLocks noChangeAspect="1"/>
          </p:cNvPicPr>
          <p:nvPr/>
        </p:nvPicPr>
        <p:blipFill>
          <a:blip r:embed="rId3"/>
          <a:stretch>
            <a:fillRect/>
          </a:stretch>
        </p:blipFill>
        <p:spPr>
          <a:xfrm>
            <a:off x="7576983" y="965200"/>
            <a:ext cx="2559376" cy="2060298"/>
          </a:xfrm>
          <a:prstGeom prst="rect">
            <a:avLst/>
          </a:prstGeom>
        </p:spPr>
      </p:pic>
      <p:sp>
        <p:nvSpPr>
          <p:cNvPr id="17" name="Rectangle 16">
            <a:extLst>
              <a:ext uri="{FF2B5EF4-FFF2-40B4-BE49-F238E27FC236}">
                <a16:creationId xmlns:a16="http://schemas.microsoft.com/office/drawing/2014/main" id="{184884BF-A898-4EFF-9504-E13EBE3FF6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6" y="3514513"/>
            <a:ext cx="5364255" cy="2703406"/>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2F342F75-F03E-8CC5-27A7-10E9FFD77D57}"/>
              </a:ext>
            </a:extLst>
          </p:cNvPr>
          <p:cNvPicPr>
            <a:picLocks noChangeAspect="1"/>
          </p:cNvPicPr>
          <p:nvPr/>
        </p:nvPicPr>
        <p:blipFill>
          <a:blip r:embed="rId4"/>
          <a:stretch>
            <a:fillRect/>
          </a:stretch>
        </p:blipFill>
        <p:spPr>
          <a:xfrm>
            <a:off x="2024066" y="3836247"/>
            <a:ext cx="2616251" cy="2060298"/>
          </a:xfrm>
          <a:prstGeom prst="rect">
            <a:avLst/>
          </a:prstGeom>
        </p:spPr>
      </p:pic>
      <p:sp>
        <p:nvSpPr>
          <p:cNvPr id="19" name="Rectangle 18">
            <a:extLst>
              <a:ext uri="{FF2B5EF4-FFF2-40B4-BE49-F238E27FC236}">
                <a16:creationId xmlns:a16="http://schemas.microsoft.com/office/drawing/2014/main" id="{7B32D337-FDA6-4468-ADB1-7038E5FC0B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68589" y="3514513"/>
            <a:ext cx="5376806" cy="2706794"/>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87C3B1E1-33C1-6006-F534-CEF79C128958}"/>
              </a:ext>
            </a:extLst>
          </p:cNvPr>
          <p:cNvPicPr>
            <a:picLocks noChangeAspect="1"/>
          </p:cNvPicPr>
          <p:nvPr/>
        </p:nvPicPr>
        <p:blipFill>
          <a:blip r:embed="rId5"/>
          <a:stretch>
            <a:fillRect/>
          </a:stretch>
        </p:blipFill>
        <p:spPr>
          <a:xfrm>
            <a:off x="7450324" y="3836247"/>
            <a:ext cx="2812693" cy="2060298"/>
          </a:xfrm>
          <a:prstGeom prst="rect">
            <a:avLst/>
          </a:prstGeom>
        </p:spPr>
      </p:pic>
    </p:spTree>
    <p:extLst>
      <p:ext uri="{BB962C8B-B14F-4D97-AF65-F5344CB8AC3E}">
        <p14:creationId xmlns:p14="http://schemas.microsoft.com/office/powerpoint/2010/main" val="42175073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4BC88DF-D380-422B-7242-E3B1CA2CBE70}"/>
              </a:ext>
            </a:extLst>
          </p:cNvPr>
          <p:cNvSpPr>
            <a:spLocks noGrp="1"/>
          </p:cNvSpPr>
          <p:nvPr>
            <p:ph type="body" idx="1"/>
          </p:nvPr>
        </p:nvSpPr>
        <p:spPr>
          <a:xfrm>
            <a:off x="3867912" y="798139"/>
            <a:ext cx="7315200" cy="914400"/>
          </a:xfrm>
        </p:spPr>
        <p:txBody>
          <a:bodyPr/>
          <a:lstStyle/>
          <a:p>
            <a:r>
              <a:rPr lang="en-IN" b="0" i="0" dirty="0">
                <a:effectLst/>
                <a:latin typeface="Times New Roman" panose="02020603050405020304" pitchFamily="18" charset="0"/>
                <a:cs typeface="Times New Roman" panose="02020603050405020304" pitchFamily="18" charset="0"/>
              </a:rPr>
              <a:t>Alzheimer’s Disease Classification Using Genetic Data, </a:t>
            </a:r>
            <a:r>
              <a:rPr lang="en-IN" sz="1400" b="0" i="0" dirty="0">
                <a:effectLst/>
                <a:latin typeface="Times New Roman" panose="02020603050405020304" pitchFamily="18" charset="0"/>
                <a:cs typeface="Times New Roman" panose="02020603050405020304" pitchFamily="18" charset="0"/>
              </a:rPr>
              <a:t>S. </a:t>
            </a:r>
            <a:r>
              <a:rPr lang="en-IN" sz="1400" b="0" i="0" dirty="0" err="1">
                <a:effectLst/>
                <a:latin typeface="Times New Roman" panose="02020603050405020304" pitchFamily="18" charset="0"/>
                <a:cs typeface="Times New Roman" panose="02020603050405020304" pitchFamily="18" charset="0"/>
              </a:rPr>
              <a:t>Khanal</a:t>
            </a:r>
            <a:r>
              <a:rPr lang="en-IN" sz="1400" b="0" i="0" dirty="0">
                <a:effectLst/>
                <a:latin typeface="Times New Roman" panose="02020603050405020304" pitchFamily="18" charset="0"/>
                <a:cs typeface="Times New Roman" panose="02020603050405020304" pitchFamily="18" charset="0"/>
              </a:rPr>
              <a:t>, J. Chen, N. Jacobs and A. -L. Lin, IEEE International Conference on Bioinformatics and Biomedicine (BIBM), 2021, pp. 2245-2252</a:t>
            </a:r>
            <a:endParaRPr lang="en-US" dirty="0">
              <a:latin typeface="Times New Roman" panose="02020603050405020304" pitchFamily="18" charset="0"/>
              <a:cs typeface="Times New Roman" panose="02020603050405020304" pitchFamily="18" charset="0"/>
            </a:endParaRPr>
          </a:p>
        </p:txBody>
      </p:sp>
      <p:graphicFrame>
        <p:nvGraphicFramePr>
          <p:cNvPr id="5" name="Table 5">
            <a:extLst>
              <a:ext uri="{FF2B5EF4-FFF2-40B4-BE49-F238E27FC236}">
                <a16:creationId xmlns:a16="http://schemas.microsoft.com/office/drawing/2014/main" id="{199E3D4E-509E-D840-0EC7-BE9A12532B5A}"/>
              </a:ext>
            </a:extLst>
          </p:cNvPr>
          <p:cNvGraphicFramePr>
            <a:graphicFrameLocks noGrp="1"/>
          </p:cNvGraphicFramePr>
          <p:nvPr>
            <p:extLst>
              <p:ext uri="{D42A27DB-BD31-4B8C-83A1-F6EECF244321}">
                <p14:modId xmlns:p14="http://schemas.microsoft.com/office/powerpoint/2010/main" val="3365333342"/>
              </p:ext>
            </p:extLst>
          </p:nvPr>
        </p:nvGraphicFramePr>
        <p:xfrm>
          <a:off x="4797475" y="4205661"/>
          <a:ext cx="5456065" cy="1854200"/>
        </p:xfrm>
        <a:graphic>
          <a:graphicData uri="http://schemas.openxmlformats.org/drawingml/2006/table">
            <a:tbl>
              <a:tblPr firstRow="1" bandRow="1">
                <a:tableStyleId>{5C22544A-7EE6-4342-B048-85BDC9FD1C3A}</a:tableStyleId>
              </a:tblPr>
              <a:tblGrid>
                <a:gridCol w="1859425">
                  <a:extLst>
                    <a:ext uri="{9D8B030D-6E8A-4147-A177-3AD203B41FA5}">
                      <a16:colId xmlns:a16="http://schemas.microsoft.com/office/drawing/2014/main" val="993483264"/>
                    </a:ext>
                  </a:extLst>
                </a:gridCol>
                <a:gridCol w="2908663">
                  <a:extLst>
                    <a:ext uri="{9D8B030D-6E8A-4147-A177-3AD203B41FA5}">
                      <a16:colId xmlns:a16="http://schemas.microsoft.com/office/drawing/2014/main" val="3113052114"/>
                    </a:ext>
                  </a:extLst>
                </a:gridCol>
                <a:gridCol w="687977">
                  <a:extLst>
                    <a:ext uri="{9D8B030D-6E8A-4147-A177-3AD203B41FA5}">
                      <a16:colId xmlns:a16="http://schemas.microsoft.com/office/drawing/2014/main" val="862364369"/>
                    </a:ext>
                  </a:extLst>
                </a:gridCol>
              </a:tblGrid>
              <a:tr h="370840">
                <a:tc>
                  <a:txBody>
                    <a:bodyPr/>
                    <a:lstStyle/>
                    <a:p>
                      <a:r>
                        <a:rPr lang="en-US" sz="1600" dirty="0">
                          <a:latin typeface="Times New Roman" panose="02020603050405020304" pitchFamily="18" charset="0"/>
                          <a:cs typeface="Times New Roman" panose="02020603050405020304" pitchFamily="18" charset="0"/>
                        </a:rPr>
                        <a:t>Feature</a:t>
                      </a:r>
                    </a:p>
                  </a:txBody>
                  <a:tcPr/>
                </a:tc>
                <a:tc>
                  <a:txBody>
                    <a:bodyPr/>
                    <a:lstStyle/>
                    <a:p>
                      <a:r>
                        <a:rPr lang="en-US" sz="1600" dirty="0">
                          <a:latin typeface="Times New Roman" panose="02020603050405020304" pitchFamily="18" charset="0"/>
                          <a:cs typeface="Times New Roman" panose="02020603050405020304" pitchFamily="18" charset="0"/>
                        </a:rPr>
                        <a:t>Included additional Feature</a:t>
                      </a:r>
                    </a:p>
                  </a:txBody>
                  <a:tcPr/>
                </a:tc>
                <a:tc>
                  <a:txBody>
                    <a:bodyPr/>
                    <a:lstStyle/>
                    <a:p>
                      <a:r>
                        <a:rPr lang="en-US" sz="1600" dirty="0">
                          <a:latin typeface="Times New Roman" panose="02020603050405020304" pitchFamily="18" charset="0"/>
                          <a:cs typeface="Times New Roman" panose="02020603050405020304" pitchFamily="18" charset="0"/>
                        </a:rPr>
                        <a:t>AUC</a:t>
                      </a:r>
                    </a:p>
                  </a:txBody>
                  <a:tcPr/>
                </a:tc>
                <a:extLst>
                  <a:ext uri="{0D108BD9-81ED-4DB2-BD59-A6C34878D82A}">
                    <a16:rowId xmlns:a16="http://schemas.microsoft.com/office/drawing/2014/main" val="2699928241"/>
                  </a:ext>
                </a:extLst>
              </a:tr>
              <a:tr h="370840">
                <a:tc rowSpan="2">
                  <a:txBody>
                    <a:bodyPr/>
                    <a:lstStyle/>
                    <a:p>
                      <a:r>
                        <a:rPr lang="en-US" dirty="0">
                          <a:latin typeface="Times New Roman" panose="02020603050405020304" pitchFamily="18" charset="0"/>
                          <a:cs typeface="Times New Roman" panose="02020603050405020304" pitchFamily="18" charset="0"/>
                        </a:rPr>
                        <a:t>Gene Expression</a:t>
                      </a:r>
                    </a:p>
                  </a:txBody>
                  <a:tcPr/>
                </a:tc>
                <a:tc>
                  <a:txBody>
                    <a:bodyPr/>
                    <a:lstStyle/>
                    <a:p>
                      <a:r>
                        <a:rPr lang="en-US" dirty="0">
                          <a:latin typeface="Times New Roman" panose="02020603050405020304" pitchFamily="18" charset="0"/>
                          <a:cs typeface="Times New Roman" panose="02020603050405020304" pitchFamily="18" charset="0"/>
                        </a:rPr>
                        <a:t>No</a:t>
                      </a:r>
                    </a:p>
                  </a:txBody>
                  <a:tcPr/>
                </a:tc>
                <a:tc>
                  <a:txBody>
                    <a:bodyPr/>
                    <a:lstStyle/>
                    <a:p>
                      <a:r>
                        <a:rPr lang="en-US" dirty="0">
                          <a:latin typeface="Times New Roman" panose="02020603050405020304" pitchFamily="18" charset="0"/>
                          <a:cs typeface="Times New Roman" panose="02020603050405020304" pitchFamily="18" charset="0"/>
                        </a:rPr>
                        <a:t>64%</a:t>
                      </a:r>
                    </a:p>
                  </a:txBody>
                  <a:tcPr/>
                </a:tc>
                <a:extLst>
                  <a:ext uri="{0D108BD9-81ED-4DB2-BD59-A6C34878D82A}">
                    <a16:rowId xmlns:a16="http://schemas.microsoft.com/office/drawing/2014/main" val="4219647539"/>
                  </a:ext>
                </a:extLst>
              </a:tr>
              <a:tr h="370840">
                <a:tc vMerge="1">
                  <a:txBody>
                    <a:bodyPr/>
                    <a:lstStyle/>
                    <a:p>
                      <a:endParaRPr lang="en-US" dirty="0"/>
                    </a:p>
                  </a:txBody>
                  <a:tcPr/>
                </a:tc>
                <a:tc>
                  <a:txBody>
                    <a:bodyPr/>
                    <a:lstStyle/>
                    <a:p>
                      <a:r>
                        <a:rPr lang="en-US" dirty="0">
                          <a:latin typeface="Times New Roman" panose="02020603050405020304" pitchFamily="18" charset="0"/>
                          <a:cs typeface="Times New Roman" panose="02020603050405020304" pitchFamily="18" charset="0"/>
                        </a:rPr>
                        <a:t>Yes</a:t>
                      </a:r>
                    </a:p>
                  </a:txBody>
                  <a:tcPr/>
                </a:tc>
                <a:tc>
                  <a:txBody>
                    <a:bodyPr/>
                    <a:lstStyle/>
                    <a:p>
                      <a:r>
                        <a:rPr lang="en-US" dirty="0">
                          <a:latin typeface="Times New Roman" panose="02020603050405020304" pitchFamily="18" charset="0"/>
                          <a:cs typeface="Times New Roman" panose="02020603050405020304" pitchFamily="18" charset="0"/>
                        </a:rPr>
                        <a:t>65%</a:t>
                      </a:r>
                    </a:p>
                  </a:txBody>
                  <a:tcPr/>
                </a:tc>
                <a:extLst>
                  <a:ext uri="{0D108BD9-81ED-4DB2-BD59-A6C34878D82A}">
                    <a16:rowId xmlns:a16="http://schemas.microsoft.com/office/drawing/2014/main" val="2901599920"/>
                  </a:ext>
                </a:extLst>
              </a:tr>
              <a:tr h="370840">
                <a:tc rowSpan="2">
                  <a:txBody>
                    <a:bodyPr/>
                    <a:lstStyle/>
                    <a:p>
                      <a:r>
                        <a:rPr lang="en-US" dirty="0">
                          <a:latin typeface="Times New Roman" panose="02020603050405020304" pitchFamily="18" charset="0"/>
                          <a:cs typeface="Times New Roman" panose="02020603050405020304" pitchFamily="18" charset="0"/>
                        </a:rPr>
                        <a:t>SNP</a:t>
                      </a:r>
                    </a:p>
                  </a:txBody>
                  <a:tcPr/>
                </a:tc>
                <a:tc>
                  <a:txBody>
                    <a:bodyPr/>
                    <a:lstStyle/>
                    <a:p>
                      <a:r>
                        <a:rPr lang="en-US" dirty="0">
                          <a:latin typeface="Times New Roman" panose="02020603050405020304" pitchFamily="18" charset="0"/>
                          <a:cs typeface="Times New Roman" panose="02020603050405020304" pitchFamily="18" charset="0"/>
                        </a:rPr>
                        <a:t>No</a:t>
                      </a:r>
                    </a:p>
                  </a:txBody>
                  <a:tcPr/>
                </a:tc>
                <a:tc>
                  <a:txBody>
                    <a:bodyPr/>
                    <a:lstStyle/>
                    <a:p>
                      <a:r>
                        <a:rPr lang="en-US" dirty="0">
                          <a:latin typeface="Times New Roman" panose="02020603050405020304" pitchFamily="18" charset="0"/>
                          <a:cs typeface="Times New Roman" panose="02020603050405020304" pitchFamily="18" charset="0"/>
                        </a:rPr>
                        <a:t>56%</a:t>
                      </a:r>
                    </a:p>
                  </a:txBody>
                  <a:tcPr/>
                </a:tc>
                <a:extLst>
                  <a:ext uri="{0D108BD9-81ED-4DB2-BD59-A6C34878D82A}">
                    <a16:rowId xmlns:a16="http://schemas.microsoft.com/office/drawing/2014/main" val="818482003"/>
                  </a:ext>
                </a:extLst>
              </a:tr>
              <a:tr h="370840">
                <a:tc vMerge="1">
                  <a:txBody>
                    <a:bodyPr/>
                    <a:lstStyle/>
                    <a:p>
                      <a:endParaRPr lang="en-US" dirty="0"/>
                    </a:p>
                  </a:txBody>
                  <a:tcPr/>
                </a:tc>
                <a:tc>
                  <a:txBody>
                    <a:bodyPr/>
                    <a:lstStyle/>
                    <a:p>
                      <a:r>
                        <a:rPr lang="en-US" dirty="0">
                          <a:latin typeface="Times New Roman" panose="02020603050405020304" pitchFamily="18" charset="0"/>
                          <a:cs typeface="Times New Roman" panose="02020603050405020304" pitchFamily="18" charset="0"/>
                        </a:rPr>
                        <a:t>Yes</a:t>
                      </a:r>
                    </a:p>
                  </a:txBody>
                  <a:tcPr/>
                </a:tc>
                <a:tc>
                  <a:txBody>
                    <a:bodyPr/>
                    <a:lstStyle/>
                    <a:p>
                      <a:r>
                        <a:rPr lang="en-US" dirty="0">
                          <a:latin typeface="Times New Roman" panose="02020603050405020304" pitchFamily="18" charset="0"/>
                          <a:cs typeface="Times New Roman" panose="02020603050405020304" pitchFamily="18" charset="0"/>
                        </a:rPr>
                        <a:t>64%</a:t>
                      </a:r>
                    </a:p>
                  </a:txBody>
                  <a:tcPr/>
                </a:tc>
                <a:extLst>
                  <a:ext uri="{0D108BD9-81ED-4DB2-BD59-A6C34878D82A}">
                    <a16:rowId xmlns:a16="http://schemas.microsoft.com/office/drawing/2014/main" val="3400332536"/>
                  </a:ext>
                </a:extLst>
              </a:tr>
            </a:tbl>
          </a:graphicData>
        </a:graphic>
      </p:graphicFrame>
      <p:sp>
        <p:nvSpPr>
          <p:cNvPr id="7" name="TextBox 6">
            <a:extLst>
              <a:ext uri="{FF2B5EF4-FFF2-40B4-BE49-F238E27FC236}">
                <a16:creationId xmlns:a16="http://schemas.microsoft.com/office/drawing/2014/main" id="{539486D0-BBAB-F24C-87E5-917F49B81BB4}"/>
              </a:ext>
            </a:extLst>
          </p:cNvPr>
          <p:cNvSpPr txBox="1"/>
          <p:nvPr/>
        </p:nvSpPr>
        <p:spPr>
          <a:xfrm>
            <a:off x="3867908" y="1679316"/>
            <a:ext cx="7315200" cy="2831544"/>
          </a:xfrm>
          <a:prstGeom prst="rect">
            <a:avLst/>
          </a:prstGeom>
          <a:noFill/>
        </p:spPr>
        <p:txBody>
          <a:bodyPr wrap="square" rtlCol="0">
            <a:spAutoFit/>
          </a:bodyPr>
          <a:lstStyle/>
          <a:p>
            <a:pPr marL="285750" indent="-285750">
              <a:buFont typeface="Arial" panose="020B0604020202020204" pitchFamily="34" charset="0"/>
              <a:buChar char="•"/>
            </a:pPr>
            <a:r>
              <a:rPr lang="en-IN" sz="1600" dirty="0">
                <a:solidFill>
                  <a:schemeClr val="tx1">
                    <a:lumMod val="50000"/>
                    <a:lumOff val="50000"/>
                  </a:schemeClr>
                </a:solidFill>
                <a:effectLst/>
                <a:latin typeface="Times New Roman" panose="02020603050405020304" pitchFamily="18" charset="0"/>
                <a:cs typeface="Times New Roman" panose="02020603050405020304" pitchFamily="18" charset="0"/>
              </a:rPr>
              <a:t>In this study separately the potential of the blood gene expression data as well as the Single Nucleotide Polymorphism (SNP) data in building ML models for AD classification is analysed.</a:t>
            </a:r>
          </a:p>
          <a:p>
            <a:pPr marL="285750" indent="-285750">
              <a:buFont typeface="Arial" panose="020B0604020202020204" pitchFamily="34" charset="0"/>
              <a:buChar char="•"/>
            </a:pPr>
            <a:r>
              <a:rPr lang="en-IN" sz="1600" dirty="0">
                <a:solidFill>
                  <a:schemeClr val="tx1">
                    <a:lumMod val="50000"/>
                    <a:lumOff val="50000"/>
                  </a:schemeClr>
                </a:solidFill>
                <a:effectLst/>
                <a:latin typeface="Times New Roman" panose="02020603050405020304" pitchFamily="18" charset="0"/>
                <a:cs typeface="Times New Roman" panose="02020603050405020304" pitchFamily="18" charset="0"/>
              </a:rPr>
              <a:t>A systematic approach on feature selection and ML model design using both types of genetic data provided by the Alzheimer’s Disease Neuroimaging Initiatives (ADNI). </a:t>
            </a:r>
          </a:p>
          <a:p>
            <a:pPr marL="285750" indent="-285750">
              <a:buFont typeface="Arial" panose="020B0604020202020204" pitchFamily="34" charset="0"/>
              <a:buChar char="•"/>
            </a:pPr>
            <a:r>
              <a:rPr lang="en-IN" sz="1600" dirty="0">
                <a:solidFill>
                  <a:schemeClr val="tx1">
                    <a:lumMod val="50000"/>
                    <a:lumOff val="50000"/>
                  </a:schemeClr>
                </a:solidFill>
                <a:effectLst/>
                <a:latin typeface="Times New Roman" panose="02020603050405020304" pitchFamily="18" charset="0"/>
                <a:cs typeface="Times New Roman" panose="02020603050405020304" pitchFamily="18" charset="0"/>
              </a:rPr>
              <a:t>Two-step feature selection  produced a curated list of important genes. In addition to these selected genetic features, to examine the role of non-genetic covariates, Age and number of education years (EDU) as extra features are included. </a:t>
            </a:r>
          </a:p>
          <a:p>
            <a:r>
              <a:rPr lang="en-IN" sz="1600" dirty="0">
                <a:solidFill>
                  <a:schemeClr val="tx1">
                    <a:lumMod val="50000"/>
                    <a:lumOff val="50000"/>
                  </a:schemeClr>
                </a:solidFill>
                <a:effectLst/>
                <a:latin typeface="Times New Roman" panose="02020603050405020304" pitchFamily="18" charset="0"/>
                <a:cs typeface="Times New Roman" panose="02020603050405020304" pitchFamily="18" charset="0"/>
              </a:rPr>
              <a:t> </a:t>
            </a: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485955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FCF8D96-ACCE-4A38-BFE7-4D631184D1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59254"/>
            <a:ext cx="5608255"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3" name="Content Placeholder 2">
            <a:extLst>
              <a:ext uri="{FF2B5EF4-FFF2-40B4-BE49-F238E27FC236}">
                <a16:creationId xmlns:a16="http://schemas.microsoft.com/office/drawing/2014/main" id="{2763EFE5-8B3F-96A6-DA80-6B1C1243558E}"/>
              </a:ext>
            </a:extLst>
          </p:cNvPr>
          <p:cNvSpPr>
            <a:spLocks noGrp="1"/>
          </p:cNvSpPr>
          <p:nvPr>
            <p:ph idx="1"/>
          </p:nvPr>
        </p:nvSpPr>
        <p:spPr>
          <a:xfrm>
            <a:off x="304646" y="1995388"/>
            <a:ext cx="4998962" cy="3274586"/>
          </a:xfrm>
        </p:spPr>
        <p:txBody>
          <a:bodyPr anchor="t">
            <a:normAutofit/>
          </a:bodyPr>
          <a:lstStyle/>
          <a:p>
            <a:pPr>
              <a:buClr>
                <a:schemeClr val="bg1"/>
              </a:buClr>
            </a:pPr>
            <a:r>
              <a:rPr lang="en-US" sz="1400" dirty="0">
                <a:solidFill>
                  <a:srgbClr val="FFFFFF"/>
                </a:solidFill>
                <a:latin typeface="Times New Roman" panose="02020603050405020304" pitchFamily="18" charset="0"/>
                <a:cs typeface="Times New Roman" panose="02020603050405020304" pitchFamily="18" charset="0"/>
              </a:rPr>
              <a:t>Model Training on Gene Expression</a:t>
            </a:r>
          </a:p>
          <a:p>
            <a:pPr lvl="1">
              <a:buClr>
                <a:schemeClr val="bg1"/>
              </a:buClr>
            </a:pPr>
            <a:r>
              <a:rPr lang="en-US" sz="1400" dirty="0">
                <a:solidFill>
                  <a:srgbClr val="FFFFFF"/>
                </a:solidFill>
                <a:latin typeface="Times New Roman" panose="02020603050405020304" pitchFamily="18" charset="0"/>
                <a:cs typeface="Times New Roman" panose="02020603050405020304" pitchFamily="18" charset="0"/>
              </a:rPr>
              <a:t>t-test carried out between the groups of genes</a:t>
            </a:r>
          </a:p>
          <a:p>
            <a:pPr lvl="1">
              <a:buClr>
                <a:schemeClr val="bg1"/>
              </a:buClr>
            </a:pPr>
            <a:r>
              <a:rPr lang="en-US" sz="1400" dirty="0">
                <a:solidFill>
                  <a:srgbClr val="FFFFFF"/>
                </a:solidFill>
                <a:latin typeface="Times New Roman" panose="02020603050405020304" pitchFamily="18" charset="0"/>
                <a:cs typeface="Times New Roman" panose="02020603050405020304" pitchFamily="18" charset="0"/>
              </a:rPr>
              <a:t>Feature selection from the N genes selected from the above step (Recursive feature elimination used (RFE))</a:t>
            </a:r>
          </a:p>
          <a:p>
            <a:pPr lvl="1">
              <a:buClr>
                <a:schemeClr val="bg1"/>
              </a:buClr>
            </a:pPr>
            <a:r>
              <a:rPr lang="en-US" sz="1400" dirty="0">
                <a:solidFill>
                  <a:srgbClr val="FFFFFF"/>
                </a:solidFill>
                <a:latin typeface="Times New Roman" panose="02020603050405020304" pitchFamily="18" charset="0"/>
                <a:cs typeface="Times New Roman" panose="02020603050405020304" pitchFamily="18" charset="0"/>
              </a:rPr>
              <a:t>Added additional features to improve model performance XGBoost classifier</a:t>
            </a:r>
          </a:p>
          <a:p>
            <a:pPr>
              <a:buClr>
                <a:schemeClr val="bg1"/>
              </a:buClr>
            </a:pPr>
            <a:r>
              <a:rPr lang="en-US" sz="1400" dirty="0">
                <a:solidFill>
                  <a:srgbClr val="FFFFFF"/>
                </a:solidFill>
                <a:latin typeface="Times New Roman" panose="02020603050405020304" pitchFamily="18" charset="0"/>
                <a:cs typeface="Times New Roman" panose="02020603050405020304" pitchFamily="18" charset="0"/>
              </a:rPr>
              <a:t>Model Training on SNP data</a:t>
            </a:r>
          </a:p>
          <a:p>
            <a:pPr lvl="1">
              <a:buClr>
                <a:schemeClr val="bg1"/>
              </a:buClr>
            </a:pPr>
            <a:r>
              <a:rPr lang="en-US" sz="1400" dirty="0">
                <a:solidFill>
                  <a:srgbClr val="FFFFFF"/>
                </a:solidFill>
                <a:latin typeface="Times New Roman" panose="02020603050405020304" pitchFamily="18" charset="0"/>
                <a:cs typeface="Times New Roman" panose="02020603050405020304" pitchFamily="18" charset="0"/>
              </a:rPr>
              <a:t>Similar step as for gene expression used.</a:t>
            </a:r>
          </a:p>
          <a:p>
            <a:pPr lvl="1">
              <a:buClr>
                <a:schemeClr val="bg1"/>
              </a:buClr>
            </a:pPr>
            <a:r>
              <a:rPr lang="en-US" sz="1400" dirty="0">
                <a:solidFill>
                  <a:srgbClr val="FFFFFF"/>
                </a:solidFill>
                <a:latin typeface="Times New Roman" panose="02020603050405020304" pitchFamily="18" charset="0"/>
                <a:cs typeface="Times New Roman" panose="02020603050405020304" pitchFamily="18" charset="0"/>
              </a:rPr>
              <a:t>Feature selection algorithms like LR is performed using tool PLINK [9]</a:t>
            </a:r>
          </a:p>
          <a:p>
            <a:pPr lvl="1">
              <a:buClr>
                <a:schemeClr val="bg1"/>
              </a:buClr>
            </a:pPr>
            <a:r>
              <a:rPr lang="en-US" sz="1400" dirty="0">
                <a:solidFill>
                  <a:srgbClr val="FFFFFF"/>
                </a:solidFill>
                <a:latin typeface="Times New Roman" panose="02020603050405020304" pitchFamily="18" charset="0"/>
                <a:cs typeface="Times New Roman" panose="02020603050405020304" pitchFamily="18" charset="0"/>
              </a:rPr>
              <a:t>Added additional features to improve the performance of Model.</a:t>
            </a:r>
          </a:p>
        </p:txBody>
      </p:sp>
      <p:pic>
        <p:nvPicPr>
          <p:cNvPr id="4" name="Picture 3" descr="Diagram&#10;&#10;Description automatically generated">
            <a:extLst>
              <a:ext uri="{FF2B5EF4-FFF2-40B4-BE49-F238E27FC236}">
                <a16:creationId xmlns:a16="http://schemas.microsoft.com/office/drawing/2014/main" id="{2A838911-8EA8-AE44-3DAE-B611881853A2}"/>
              </a:ext>
            </a:extLst>
          </p:cNvPr>
          <p:cNvPicPr>
            <a:picLocks noChangeAspect="1"/>
          </p:cNvPicPr>
          <p:nvPr/>
        </p:nvPicPr>
        <p:blipFill rotWithShape="1">
          <a:blip r:embed="rId2"/>
          <a:srcRect r="5907" b="-1"/>
          <a:stretch/>
        </p:blipFill>
        <p:spPr>
          <a:xfrm>
            <a:off x="6083162" y="759254"/>
            <a:ext cx="5257500" cy="5330650"/>
          </a:xfrm>
          <a:prstGeom prst="rect">
            <a:avLst/>
          </a:prstGeom>
        </p:spPr>
      </p:pic>
    </p:spTree>
    <p:extLst>
      <p:ext uri="{BB962C8B-B14F-4D97-AF65-F5344CB8AC3E}">
        <p14:creationId xmlns:p14="http://schemas.microsoft.com/office/powerpoint/2010/main" val="27613072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4BC88DF-D380-422B-7242-E3B1CA2CBE70}"/>
              </a:ext>
            </a:extLst>
          </p:cNvPr>
          <p:cNvSpPr>
            <a:spLocks noGrp="1"/>
          </p:cNvSpPr>
          <p:nvPr>
            <p:ph type="body" idx="1"/>
          </p:nvPr>
        </p:nvSpPr>
        <p:spPr>
          <a:xfrm>
            <a:off x="3867912" y="798139"/>
            <a:ext cx="7315200" cy="914400"/>
          </a:xfrm>
        </p:spPr>
        <p:txBody>
          <a:bodyPr>
            <a:normAutofit fontScale="92500" lnSpcReduction="20000"/>
          </a:bodyPr>
          <a:lstStyle/>
          <a:p>
            <a:r>
              <a:rPr lang="en-IN" b="0" i="0" dirty="0">
                <a:effectLst/>
                <a:latin typeface="Times New Roman" panose="02020603050405020304" pitchFamily="18" charset="0"/>
                <a:cs typeface="Times New Roman" panose="02020603050405020304" pitchFamily="18" charset="0"/>
              </a:rPr>
              <a:t>Machine Learning Framework for the Prediction of Alzheimer’s</a:t>
            </a:r>
            <a:br>
              <a:rPr lang="en-IN" dirty="0">
                <a:latin typeface="Times New Roman" panose="02020603050405020304" pitchFamily="18" charset="0"/>
                <a:cs typeface="Times New Roman" panose="02020603050405020304" pitchFamily="18" charset="0"/>
              </a:rPr>
            </a:br>
            <a:r>
              <a:rPr lang="en-IN" b="0" i="0" dirty="0">
                <a:effectLst/>
                <a:latin typeface="Times New Roman" panose="02020603050405020304" pitchFamily="18" charset="0"/>
                <a:cs typeface="Times New Roman" panose="02020603050405020304" pitchFamily="18" charset="0"/>
              </a:rPr>
              <a:t>Disease Using Gene Expression Data Based on Efficient</a:t>
            </a:r>
            <a:br>
              <a:rPr lang="en-IN" dirty="0">
                <a:latin typeface="Times New Roman" panose="02020603050405020304" pitchFamily="18" charset="0"/>
                <a:cs typeface="Times New Roman" panose="02020603050405020304" pitchFamily="18" charset="0"/>
              </a:rPr>
            </a:br>
            <a:r>
              <a:rPr lang="en-IN" b="0" i="0" dirty="0">
                <a:effectLst/>
                <a:latin typeface="Times New Roman" panose="02020603050405020304" pitchFamily="18" charset="0"/>
                <a:cs typeface="Times New Roman" panose="02020603050405020304" pitchFamily="18" charset="0"/>
              </a:rPr>
              <a:t>Gene Selection, </a:t>
            </a:r>
            <a:r>
              <a:rPr lang="en-IN" sz="1500" b="0" i="0" dirty="0">
                <a:effectLst/>
                <a:latin typeface="Times New Roman" panose="02020603050405020304" pitchFamily="18" charset="0"/>
                <a:cs typeface="Times New Roman" panose="02020603050405020304" pitchFamily="18" charset="0"/>
              </a:rPr>
              <a:t>El-Gawady, A., Makhlouf, M. A., Tawfik, B. S., and Nassar, H. - Symmetry - vol. 14, no. 3, p. 491, 2022</a:t>
            </a:r>
            <a:endParaRPr lang="en-US" sz="1500" dirty="0">
              <a:latin typeface="Times New Roman" panose="02020603050405020304" pitchFamily="18" charset="0"/>
              <a:cs typeface="Times New Roman" panose="02020603050405020304" pitchFamily="18" charset="0"/>
            </a:endParaRPr>
          </a:p>
        </p:txBody>
      </p:sp>
      <p:graphicFrame>
        <p:nvGraphicFramePr>
          <p:cNvPr id="4" name="Table 5">
            <a:extLst>
              <a:ext uri="{FF2B5EF4-FFF2-40B4-BE49-F238E27FC236}">
                <a16:creationId xmlns:a16="http://schemas.microsoft.com/office/drawing/2014/main" id="{F3D1C780-24AC-B213-269D-86683E6A3C4B}"/>
              </a:ext>
            </a:extLst>
          </p:cNvPr>
          <p:cNvGraphicFramePr>
            <a:graphicFrameLocks noGrp="1"/>
          </p:cNvGraphicFramePr>
          <p:nvPr>
            <p:extLst>
              <p:ext uri="{D42A27DB-BD31-4B8C-83A1-F6EECF244321}">
                <p14:modId xmlns:p14="http://schemas.microsoft.com/office/powerpoint/2010/main" val="1209644544"/>
              </p:ext>
            </p:extLst>
          </p:nvPr>
        </p:nvGraphicFramePr>
        <p:xfrm>
          <a:off x="3595330" y="5213078"/>
          <a:ext cx="8128002" cy="74168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1304108441"/>
                    </a:ext>
                  </a:extLst>
                </a:gridCol>
                <a:gridCol w="1354667">
                  <a:extLst>
                    <a:ext uri="{9D8B030D-6E8A-4147-A177-3AD203B41FA5}">
                      <a16:colId xmlns:a16="http://schemas.microsoft.com/office/drawing/2014/main" val="1338422695"/>
                    </a:ext>
                  </a:extLst>
                </a:gridCol>
                <a:gridCol w="1197350">
                  <a:extLst>
                    <a:ext uri="{9D8B030D-6E8A-4147-A177-3AD203B41FA5}">
                      <a16:colId xmlns:a16="http://schemas.microsoft.com/office/drawing/2014/main" val="2047083571"/>
                    </a:ext>
                  </a:extLst>
                </a:gridCol>
                <a:gridCol w="1602658">
                  <a:extLst>
                    <a:ext uri="{9D8B030D-6E8A-4147-A177-3AD203B41FA5}">
                      <a16:colId xmlns:a16="http://schemas.microsoft.com/office/drawing/2014/main" val="1611995094"/>
                    </a:ext>
                  </a:extLst>
                </a:gridCol>
                <a:gridCol w="914400">
                  <a:extLst>
                    <a:ext uri="{9D8B030D-6E8A-4147-A177-3AD203B41FA5}">
                      <a16:colId xmlns:a16="http://schemas.microsoft.com/office/drawing/2014/main" val="2962393756"/>
                    </a:ext>
                  </a:extLst>
                </a:gridCol>
                <a:gridCol w="1704260">
                  <a:extLst>
                    <a:ext uri="{9D8B030D-6E8A-4147-A177-3AD203B41FA5}">
                      <a16:colId xmlns:a16="http://schemas.microsoft.com/office/drawing/2014/main" val="498914093"/>
                    </a:ext>
                  </a:extLst>
                </a:gridCol>
              </a:tblGrid>
              <a:tr h="370840">
                <a:tc>
                  <a:txBody>
                    <a:bodyPr/>
                    <a:lstStyle/>
                    <a:p>
                      <a:r>
                        <a:rPr lang="en-US" sz="1600" dirty="0">
                          <a:latin typeface="Times New Roman" panose="02020603050405020304" pitchFamily="18" charset="0"/>
                          <a:cs typeface="Times New Roman" panose="02020603050405020304" pitchFamily="18" charset="0"/>
                        </a:rPr>
                        <a:t>Sensitivity</a:t>
                      </a:r>
                    </a:p>
                  </a:txBody>
                  <a:tcPr/>
                </a:tc>
                <a:tc>
                  <a:txBody>
                    <a:bodyPr/>
                    <a:lstStyle/>
                    <a:p>
                      <a:r>
                        <a:rPr lang="en-US" sz="1600" dirty="0">
                          <a:latin typeface="Times New Roman" panose="02020603050405020304" pitchFamily="18" charset="0"/>
                          <a:cs typeface="Times New Roman" panose="02020603050405020304" pitchFamily="18" charset="0"/>
                        </a:rPr>
                        <a:t>Specificity</a:t>
                      </a:r>
                    </a:p>
                  </a:txBody>
                  <a:tcPr/>
                </a:tc>
                <a:tc>
                  <a:txBody>
                    <a:bodyPr/>
                    <a:lstStyle/>
                    <a:p>
                      <a:r>
                        <a:rPr lang="en-US" sz="1600" dirty="0">
                          <a:latin typeface="Times New Roman" panose="02020603050405020304" pitchFamily="18" charset="0"/>
                          <a:cs typeface="Times New Roman" panose="02020603050405020304" pitchFamily="18" charset="0"/>
                        </a:rPr>
                        <a:t>precision</a:t>
                      </a:r>
                    </a:p>
                  </a:txBody>
                  <a:tcPr/>
                </a:tc>
                <a:tc>
                  <a:txBody>
                    <a:bodyPr/>
                    <a:lstStyle/>
                    <a:p>
                      <a:r>
                        <a:rPr lang="en-US" sz="1600" dirty="0">
                          <a:latin typeface="Times New Roman" panose="02020603050405020304" pitchFamily="18" charset="0"/>
                          <a:cs typeface="Times New Roman" panose="02020603050405020304" pitchFamily="18" charset="0"/>
                        </a:rPr>
                        <a:t>Kappa index</a:t>
                      </a:r>
                    </a:p>
                  </a:txBody>
                  <a:tcPr/>
                </a:tc>
                <a:tc>
                  <a:txBody>
                    <a:bodyPr/>
                    <a:lstStyle/>
                    <a:p>
                      <a:r>
                        <a:rPr lang="en-US" sz="1600" dirty="0">
                          <a:latin typeface="Times New Roman" panose="02020603050405020304" pitchFamily="18" charset="0"/>
                          <a:cs typeface="Times New Roman" panose="02020603050405020304" pitchFamily="18" charset="0"/>
                        </a:rPr>
                        <a:t>AUC</a:t>
                      </a:r>
                    </a:p>
                  </a:txBody>
                  <a:tcPr/>
                </a:tc>
                <a:tc>
                  <a:txBody>
                    <a:bodyPr/>
                    <a:lstStyle/>
                    <a:p>
                      <a:r>
                        <a:rPr lang="en-US" sz="1600" dirty="0">
                          <a:latin typeface="Times New Roman" panose="02020603050405020304" pitchFamily="18" charset="0"/>
                          <a:cs typeface="Times New Roman" panose="02020603050405020304" pitchFamily="18" charset="0"/>
                        </a:rPr>
                        <a:t>accuracy</a:t>
                      </a:r>
                    </a:p>
                  </a:txBody>
                  <a:tcPr/>
                </a:tc>
                <a:extLst>
                  <a:ext uri="{0D108BD9-81ED-4DB2-BD59-A6C34878D82A}">
                    <a16:rowId xmlns:a16="http://schemas.microsoft.com/office/drawing/2014/main" val="1047472022"/>
                  </a:ext>
                </a:extLst>
              </a:tr>
              <a:tr h="370840">
                <a:tc>
                  <a:txBody>
                    <a:bodyPr/>
                    <a:lstStyle/>
                    <a:p>
                      <a:r>
                        <a:rPr lang="en-US" sz="1600" dirty="0">
                          <a:latin typeface="Times New Roman" panose="02020603050405020304" pitchFamily="18" charset="0"/>
                          <a:cs typeface="Times New Roman" panose="02020603050405020304" pitchFamily="18" charset="0"/>
                        </a:rPr>
                        <a:t>97%</a:t>
                      </a:r>
                    </a:p>
                  </a:txBody>
                  <a:tcPr/>
                </a:tc>
                <a:tc>
                  <a:txBody>
                    <a:bodyPr/>
                    <a:lstStyle/>
                    <a:p>
                      <a:r>
                        <a:rPr lang="en-US" sz="1600" dirty="0">
                          <a:latin typeface="Times New Roman" panose="02020603050405020304" pitchFamily="18" charset="0"/>
                          <a:cs typeface="Times New Roman" panose="02020603050405020304" pitchFamily="18" charset="0"/>
                        </a:rPr>
                        <a:t>97%</a:t>
                      </a:r>
                    </a:p>
                  </a:txBody>
                  <a:tcPr/>
                </a:tc>
                <a:tc>
                  <a:txBody>
                    <a:bodyPr/>
                    <a:lstStyle/>
                    <a:p>
                      <a:r>
                        <a:rPr lang="en-US" sz="1600" dirty="0">
                          <a:latin typeface="Times New Roman" panose="02020603050405020304" pitchFamily="18" charset="0"/>
                          <a:cs typeface="Times New Roman" panose="02020603050405020304" pitchFamily="18" charset="0"/>
                        </a:rPr>
                        <a:t>98%</a:t>
                      </a:r>
                    </a:p>
                  </a:txBody>
                  <a:tcPr/>
                </a:tc>
                <a:tc>
                  <a:txBody>
                    <a:bodyPr/>
                    <a:lstStyle/>
                    <a:p>
                      <a:r>
                        <a:rPr lang="en-US" sz="1600" dirty="0">
                          <a:latin typeface="Times New Roman" panose="02020603050405020304" pitchFamily="18" charset="0"/>
                          <a:cs typeface="Times New Roman" panose="02020603050405020304" pitchFamily="18" charset="0"/>
                        </a:rPr>
                        <a:t>0.945</a:t>
                      </a:r>
                    </a:p>
                  </a:txBody>
                  <a:tcPr/>
                </a:tc>
                <a:tc>
                  <a:txBody>
                    <a:bodyPr/>
                    <a:lstStyle/>
                    <a:p>
                      <a:r>
                        <a:rPr lang="en-US" sz="1600" dirty="0">
                          <a:latin typeface="Times New Roman" panose="02020603050405020304" pitchFamily="18" charset="0"/>
                          <a:cs typeface="Times New Roman" panose="02020603050405020304" pitchFamily="18" charset="0"/>
                        </a:rPr>
                        <a:t>97.2%</a:t>
                      </a:r>
                    </a:p>
                  </a:txBody>
                  <a:tcPr/>
                </a:tc>
                <a:tc>
                  <a:txBody>
                    <a:bodyPr/>
                    <a:lstStyle/>
                    <a:p>
                      <a:r>
                        <a:rPr lang="en-US" sz="1600" dirty="0">
                          <a:latin typeface="Times New Roman" panose="02020603050405020304" pitchFamily="18" charset="0"/>
                          <a:cs typeface="Times New Roman" panose="02020603050405020304" pitchFamily="18" charset="0"/>
                        </a:rPr>
                        <a:t>97.5%</a:t>
                      </a:r>
                    </a:p>
                  </a:txBody>
                  <a:tcPr/>
                </a:tc>
                <a:extLst>
                  <a:ext uri="{0D108BD9-81ED-4DB2-BD59-A6C34878D82A}">
                    <a16:rowId xmlns:a16="http://schemas.microsoft.com/office/drawing/2014/main" val="590211615"/>
                  </a:ext>
                </a:extLst>
              </a:tr>
            </a:tbl>
          </a:graphicData>
        </a:graphic>
      </p:graphicFrame>
      <p:sp>
        <p:nvSpPr>
          <p:cNvPr id="7" name="TextBox 6">
            <a:extLst>
              <a:ext uri="{FF2B5EF4-FFF2-40B4-BE49-F238E27FC236}">
                <a16:creationId xmlns:a16="http://schemas.microsoft.com/office/drawing/2014/main" id="{643C4156-C9E6-C13F-9861-62654B4325B1}"/>
              </a:ext>
            </a:extLst>
          </p:cNvPr>
          <p:cNvSpPr txBox="1"/>
          <p:nvPr/>
        </p:nvSpPr>
        <p:spPr>
          <a:xfrm>
            <a:off x="3867912" y="1923925"/>
            <a:ext cx="7315200" cy="3077766"/>
          </a:xfrm>
          <a:prstGeom prst="rect">
            <a:avLst/>
          </a:prstGeom>
          <a:noFill/>
        </p:spPr>
        <p:txBody>
          <a:bodyPr wrap="square" rtlCol="0">
            <a:spAutoFit/>
          </a:bodyPr>
          <a:lstStyle/>
          <a:p>
            <a:pPr marL="285750" indent="-285750">
              <a:buFont typeface="Arial" panose="020B0604020202020204" pitchFamily="34" charset="0"/>
              <a:buChar char="•"/>
            </a:pPr>
            <a:r>
              <a:rPr lang="en-IN" sz="1600" dirty="0">
                <a:solidFill>
                  <a:schemeClr val="tx1">
                    <a:lumMod val="50000"/>
                    <a:lumOff val="50000"/>
                  </a:schemeClr>
                </a:solidFill>
                <a:effectLst/>
                <a:latin typeface="Times New Roman" panose="02020603050405020304" pitchFamily="18" charset="0"/>
                <a:cs typeface="Times New Roman" panose="02020603050405020304" pitchFamily="18" charset="0"/>
              </a:rPr>
              <a:t>This study is intended to introduce a symmetric framework to predict AD from Gene Expression (GE) data, with the aim to produce the most accurate prediction using the smallest number of genes. </a:t>
            </a:r>
          </a:p>
          <a:p>
            <a:pPr marL="285750" indent="-285750">
              <a:buFont typeface="Arial" panose="020B0604020202020204" pitchFamily="34" charset="0"/>
              <a:buChar char="•"/>
            </a:pPr>
            <a:r>
              <a:rPr lang="en-IN" sz="1600" dirty="0">
                <a:solidFill>
                  <a:schemeClr val="tx1">
                    <a:lumMod val="50000"/>
                    <a:lumOff val="50000"/>
                  </a:schemeClr>
                </a:solidFill>
                <a:effectLst/>
                <a:latin typeface="Times New Roman" panose="02020603050405020304" pitchFamily="18" charset="0"/>
                <a:cs typeface="Times New Roman" panose="02020603050405020304" pitchFamily="18" charset="0"/>
              </a:rPr>
              <a:t>The framework works in four stages after it receives a training dataset: pre-processing, gene selection (GS), classification, and AD prediction. </a:t>
            </a:r>
          </a:p>
          <a:p>
            <a:pPr marL="285750" indent="-285750">
              <a:buFont typeface="Arial" panose="020B0604020202020204" pitchFamily="34" charset="0"/>
              <a:buChar char="•"/>
            </a:pPr>
            <a:r>
              <a:rPr lang="en-IN" sz="1600" dirty="0">
                <a:solidFill>
                  <a:schemeClr val="tx1">
                    <a:lumMod val="50000"/>
                    <a:lumOff val="50000"/>
                  </a:schemeClr>
                </a:solidFill>
                <a:effectLst/>
                <a:latin typeface="Times New Roman" panose="02020603050405020304" pitchFamily="18" charset="0"/>
                <a:cs typeface="Times New Roman" panose="02020603050405020304" pitchFamily="18" charset="0"/>
              </a:rPr>
              <a:t>The symmetry of the model is manifested in all of its stages. In the pre-processing stage gene columns in the training dataset are pre-processed identically. </a:t>
            </a:r>
          </a:p>
          <a:p>
            <a:pPr marL="285750" indent="-285750">
              <a:buFont typeface="Arial" panose="020B0604020202020204" pitchFamily="34" charset="0"/>
              <a:buChar char="•"/>
            </a:pPr>
            <a:r>
              <a:rPr lang="en-IN" sz="1600" dirty="0">
                <a:solidFill>
                  <a:schemeClr val="tx1">
                    <a:lumMod val="50000"/>
                    <a:lumOff val="50000"/>
                  </a:schemeClr>
                </a:solidFill>
                <a:effectLst/>
                <a:latin typeface="Times New Roman" panose="02020603050405020304" pitchFamily="18" charset="0"/>
                <a:cs typeface="Times New Roman" panose="02020603050405020304" pitchFamily="18" charset="0"/>
              </a:rPr>
              <a:t>In the GS stage, the same user-defined filter metrics are invoked on every gene individually, and so are the same user-defined wrapper metrics.</a:t>
            </a:r>
          </a:p>
          <a:p>
            <a:pPr marL="285750" indent="-285750">
              <a:buFont typeface="Arial" panose="020B0604020202020204" pitchFamily="34" charset="0"/>
              <a:buChar char="•"/>
            </a:pPr>
            <a:r>
              <a:rPr lang="en-IN" sz="1600" dirty="0">
                <a:solidFill>
                  <a:schemeClr val="tx1">
                    <a:lumMod val="50000"/>
                    <a:lumOff val="50000"/>
                  </a:schemeClr>
                </a:solidFill>
                <a:effectLst/>
                <a:latin typeface="Times New Roman" panose="02020603050405020304" pitchFamily="18" charset="0"/>
                <a:cs typeface="Times New Roman" panose="02020603050405020304" pitchFamily="18" charset="0"/>
              </a:rPr>
              <a:t>In the classification stage, a number of user-defined ML models are applied identically using the minimal set of genes selected in the preceding stage.</a:t>
            </a: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404567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2E37E6-444E-974A-3BAE-A41150DA1E03}"/>
              </a:ext>
            </a:extLst>
          </p:cNvPr>
          <p:cNvSpPr>
            <a:spLocks noGrp="1"/>
          </p:cNvSpPr>
          <p:nvPr>
            <p:ph type="title"/>
          </p:nvPr>
        </p:nvSpPr>
        <p:spPr/>
        <p:txBody>
          <a:bodyPr/>
          <a:lstStyle/>
          <a:p>
            <a:r>
              <a:rPr lang="en-US" dirty="0">
                <a:cs typeface="Times New Roman" panose="02020603050405020304" pitchFamily="18" charset="0"/>
              </a:rPr>
              <a:t>Abstract</a:t>
            </a:r>
          </a:p>
        </p:txBody>
      </p:sp>
      <p:sp>
        <p:nvSpPr>
          <p:cNvPr id="3" name="Content Placeholder 2">
            <a:extLst>
              <a:ext uri="{FF2B5EF4-FFF2-40B4-BE49-F238E27FC236}">
                <a16:creationId xmlns:a16="http://schemas.microsoft.com/office/drawing/2014/main" id="{B0EE8745-9F6D-A45E-E8CC-5303E01D22E3}"/>
              </a:ext>
            </a:extLst>
          </p:cNvPr>
          <p:cNvSpPr>
            <a:spLocks noGrp="1"/>
          </p:cNvSpPr>
          <p:nvPr>
            <p:ph idx="1"/>
          </p:nvPr>
        </p:nvSpPr>
        <p:spPr/>
        <p:txBody>
          <a:bodyPr>
            <a:normAutofit/>
          </a:bodyPr>
          <a:lstStyle/>
          <a:p>
            <a:pPr marL="0" indent="0" algn="just">
              <a:buNone/>
            </a:pPr>
            <a:r>
              <a:rPr lang="en-US" dirty="0">
                <a:solidFill>
                  <a:schemeClr val="tx1">
                    <a:lumMod val="50000"/>
                    <a:lumOff val="50000"/>
                  </a:schemeClr>
                </a:solidFill>
                <a:latin typeface="Times New Roman" panose="02020603050405020304" pitchFamily="18" charset="0"/>
                <a:cs typeface="Times New Roman" panose="02020603050405020304" pitchFamily="18" charset="0"/>
              </a:rPr>
              <a:t>Alzheimer’s a type of neurological disorder is seeing a surge in the numbers of cases from the past decade. Especially in India the cases are expected to grow to 11,422,692 by 2050 from 3,848,118 measured in 2019 according to Lancet report as of July 2022 </a:t>
            </a:r>
            <a:r>
              <a:rPr lang="en-US" sz="1200" dirty="0">
                <a:solidFill>
                  <a:schemeClr val="tx1">
                    <a:lumMod val="50000"/>
                    <a:lumOff val="50000"/>
                  </a:schemeClr>
                </a:solidFill>
                <a:latin typeface="Times New Roman" panose="02020603050405020304" pitchFamily="18" charset="0"/>
                <a:cs typeface="Times New Roman" panose="02020603050405020304" pitchFamily="18" charset="0"/>
              </a:rPr>
              <a:t>[1]</a:t>
            </a:r>
            <a:r>
              <a:rPr lang="en-US" dirty="0">
                <a:solidFill>
                  <a:schemeClr val="tx1">
                    <a:lumMod val="50000"/>
                    <a:lumOff val="50000"/>
                  </a:schemeClr>
                </a:solidFill>
                <a:latin typeface="Times New Roman" panose="02020603050405020304" pitchFamily="18" charset="0"/>
                <a:cs typeface="Times New Roman" panose="02020603050405020304" pitchFamily="18" charset="0"/>
              </a:rPr>
              <a:t>. Early detection of the genes responsible for Alzheimer's is an important pre-requisite for its diagnosis. This study focuses to explore the various feature extraction and classifier algorithms that make use of gene expression data and find and design the best among them extract the specific genes (feature selection) and their characteristics that translate to Alzheimer’s disease (classification). Gene expression datasets used for the study are curated from multiple public repositories such as ADNI, AddNeuroMed1, AddNeuroMed2. The classifiers algorithms are put for internal validation (training and testing dataset are from same set) and external validation ( training and testing dataset are from different sets). Study also aims to explore explainable artificial intelligence methods (XAI) of classification for a simple human interpretation and measure its trustworthiness.</a:t>
            </a:r>
          </a:p>
        </p:txBody>
      </p:sp>
    </p:spTree>
    <p:extLst>
      <p:ext uri="{BB962C8B-B14F-4D97-AF65-F5344CB8AC3E}">
        <p14:creationId xmlns:p14="http://schemas.microsoft.com/office/powerpoint/2010/main" val="16833409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6BE8F45-943C-8610-10A7-2002D5E1B433}"/>
              </a:ext>
            </a:extLst>
          </p:cNvPr>
          <p:cNvPicPr>
            <a:picLocks noChangeAspect="1"/>
          </p:cNvPicPr>
          <p:nvPr/>
        </p:nvPicPr>
        <p:blipFill>
          <a:blip r:embed="rId2"/>
          <a:stretch>
            <a:fillRect/>
          </a:stretch>
        </p:blipFill>
        <p:spPr>
          <a:xfrm>
            <a:off x="3698294" y="1275634"/>
            <a:ext cx="7772400" cy="4052568"/>
          </a:xfrm>
          <a:prstGeom prst="rect">
            <a:avLst/>
          </a:prstGeom>
        </p:spPr>
      </p:pic>
    </p:spTree>
    <p:extLst>
      <p:ext uri="{BB962C8B-B14F-4D97-AF65-F5344CB8AC3E}">
        <p14:creationId xmlns:p14="http://schemas.microsoft.com/office/powerpoint/2010/main" val="30253703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D2C145B-D33F-49DB-4556-3B271B7B24F6}"/>
              </a:ext>
            </a:extLst>
          </p:cNvPr>
          <p:cNvSpPr>
            <a:spLocks noGrp="1"/>
          </p:cNvSpPr>
          <p:nvPr>
            <p:ph idx="1"/>
          </p:nvPr>
        </p:nvSpPr>
        <p:spPr/>
        <p:txBody>
          <a:bodyPr>
            <a:normAutofit/>
          </a:bodyPr>
          <a:lstStyle/>
          <a:p>
            <a:r>
              <a:rPr lang="en-US" dirty="0">
                <a:solidFill>
                  <a:schemeClr val="tx1">
                    <a:lumMod val="50000"/>
                    <a:lumOff val="50000"/>
                  </a:schemeClr>
                </a:solidFill>
                <a:latin typeface="Times New Roman" panose="02020603050405020304" pitchFamily="18" charset="0"/>
                <a:cs typeface="Times New Roman" panose="02020603050405020304" pitchFamily="18" charset="0"/>
              </a:rPr>
              <a:t>Chi squared</a:t>
            </a:r>
          </a:p>
          <a:p>
            <a:pPr lvl="1"/>
            <a:r>
              <a:rPr lang="el-GR" b="0" i="0" dirty="0">
                <a:solidFill>
                  <a:schemeClr val="tx1">
                    <a:lumMod val="50000"/>
                    <a:lumOff val="50000"/>
                  </a:schemeClr>
                </a:solidFill>
                <a:effectLst/>
                <a:latin typeface="Times New Roman" panose="02020603050405020304" pitchFamily="18" charset="0"/>
                <a:cs typeface="Times New Roman" panose="02020603050405020304" pitchFamily="18" charset="0"/>
              </a:rPr>
              <a:t>χ2 </a:t>
            </a:r>
            <a:r>
              <a:rPr lang="en-IN" b="0" i="0" dirty="0">
                <a:solidFill>
                  <a:schemeClr val="tx1">
                    <a:lumMod val="50000"/>
                    <a:lumOff val="50000"/>
                  </a:schemeClr>
                </a:solidFill>
                <a:effectLst/>
                <a:latin typeface="Times New Roman" panose="02020603050405020304" pitchFamily="18" charset="0"/>
                <a:cs typeface="Times New Roman" panose="02020603050405020304" pitchFamily="18" charset="0"/>
              </a:rPr>
              <a:t>is a well-known statistical metric used to examine the dependence between two random variables, in this situation a gene and the target output, which is the case diagnosis, AD or N.</a:t>
            </a:r>
            <a:endParaRPr lang="en-US" dirty="0">
              <a:solidFill>
                <a:schemeClr val="tx1">
                  <a:lumMod val="50000"/>
                  <a:lumOff val="50000"/>
                </a:schemeClr>
              </a:solidFill>
              <a:latin typeface="Times New Roman" panose="02020603050405020304" pitchFamily="18" charset="0"/>
              <a:cs typeface="Times New Roman" panose="02020603050405020304" pitchFamily="18" charset="0"/>
            </a:endParaRPr>
          </a:p>
          <a:p>
            <a:r>
              <a:rPr lang="en-US" dirty="0">
                <a:solidFill>
                  <a:schemeClr val="tx1">
                    <a:lumMod val="50000"/>
                    <a:lumOff val="50000"/>
                  </a:schemeClr>
                </a:solidFill>
                <a:latin typeface="Times New Roman" panose="02020603050405020304" pitchFamily="18" charset="0"/>
                <a:cs typeface="Times New Roman" panose="02020603050405020304" pitchFamily="18" charset="0"/>
              </a:rPr>
              <a:t>Analysis of variance</a:t>
            </a:r>
          </a:p>
          <a:p>
            <a:pPr lvl="1"/>
            <a:r>
              <a:rPr lang="en-IN" b="0" i="0" dirty="0">
                <a:solidFill>
                  <a:schemeClr val="tx1">
                    <a:lumMod val="50000"/>
                    <a:lumOff val="50000"/>
                  </a:schemeClr>
                </a:solidFill>
                <a:effectLst/>
                <a:latin typeface="Times New Roman" panose="02020603050405020304" pitchFamily="18" charset="0"/>
                <a:cs typeface="Times New Roman" panose="02020603050405020304" pitchFamily="18" charset="0"/>
              </a:rPr>
              <a:t>Analysis of variance (ANOVA) is a powerful family of techniques to test the significance of the difference between the means of two random variables. In this situation, the two variables are a gene and the target output, which is the case diagnosis, AD or N</a:t>
            </a:r>
            <a:endParaRPr lang="en-US" dirty="0">
              <a:solidFill>
                <a:schemeClr val="tx1">
                  <a:lumMod val="50000"/>
                  <a:lumOff val="50000"/>
                </a:schemeClr>
              </a:solidFill>
              <a:latin typeface="Times New Roman" panose="02020603050405020304" pitchFamily="18" charset="0"/>
              <a:cs typeface="Times New Roman" panose="02020603050405020304" pitchFamily="18" charset="0"/>
            </a:endParaRPr>
          </a:p>
          <a:p>
            <a:r>
              <a:rPr lang="en-US" dirty="0">
                <a:solidFill>
                  <a:schemeClr val="tx1">
                    <a:lumMod val="50000"/>
                    <a:lumOff val="50000"/>
                  </a:schemeClr>
                </a:solidFill>
                <a:latin typeface="Times New Roman" panose="02020603050405020304" pitchFamily="18" charset="0"/>
                <a:cs typeface="Times New Roman" panose="02020603050405020304" pitchFamily="18" charset="0"/>
              </a:rPr>
              <a:t>Mutual information</a:t>
            </a:r>
          </a:p>
          <a:p>
            <a:pPr lvl="1"/>
            <a:r>
              <a:rPr lang="en-IN" b="0" i="0" dirty="0">
                <a:solidFill>
                  <a:schemeClr val="tx1">
                    <a:lumMod val="50000"/>
                    <a:lumOff val="50000"/>
                  </a:schemeClr>
                </a:solidFill>
                <a:effectLst/>
                <a:latin typeface="Times New Roman" panose="02020603050405020304" pitchFamily="18" charset="0"/>
                <a:cs typeface="Times New Roman" panose="02020603050405020304" pitchFamily="18" charset="0"/>
              </a:rPr>
              <a:t>mutual information I(X, Y) which measures the shared information between two random variables X and Y. In our situation, the two variables are a gene and the target output, which is the diagnosis, AD or N. </a:t>
            </a:r>
            <a:endParaRPr lang="en-US" dirty="0">
              <a:solidFill>
                <a:schemeClr val="tx1">
                  <a:lumMod val="50000"/>
                  <a:lumOff val="50000"/>
                </a:schemeClr>
              </a:solidFill>
              <a:latin typeface="Times New Roman" panose="02020603050405020304" pitchFamily="18" charset="0"/>
              <a:cs typeface="Times New Roman" panose="02020603050405020304" pitchFamily="18" charset="0"/>
            </a:endParaRPr>
          </a:p>
          <a:p>
            <a:pPr lvl="1"/>
            <a:endParaRPr lang="en-US" dirty="0">
              <a:solidFill>
                <a:schemeClr val="tx1">
                  <a:lumMod val="50000"/>
                  <a:lumOff val="5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367967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6F79B0DD-2C63-4EE5-804F-B8E391FC1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37" y="0"/>
            <a:ext cx="12192000" cy="6858000"/>
          </a:xfrm>
          <a:prstGeom prst="rect">
            <a:avLst/>
          </a:prstGeom>
          <a:solidFill>
            <a:schemeClr val="bg1">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627DB8AB-CD55-4C8F-9043-52652B8923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6" y="643466"/>
            <a:ext cx="5364255" cy="2706794"/>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Chart, bar chart&#10;&#10;Description automatically generated">
            <a:extLst>
              <a:ext uri="{FF2B5EF4-FFF2-40B4-BE49-F238E27FC236}">
                <a16:creationId xmlns:a16="http://schemas.microsoft.com/office/drawing/2014/main" id="{E0924771-041E-8F1B-96BA-AA3BC1446959}"/>
              </a:ext>
            </a:extLst>
          </p:cNvPr>
          <p:cNvPicPr>
            <a:picLocks noChangeAspect="1"/>
          </p:cNvPicPr>
          <p:nvPr/>
        </p:nvPicPr>
        <p:blipFill>
          <a:blip r:embed="rId2"/>
          <a:stretch>
            <a:fillRect/>
          </a:stretch>
        </p:blipFill>
        <p:spPr>
          <a:xfrm>
            <a:off x="965201" y="1010017"/>
            <a:ext cx="4720150" cy="1970663"/>
          </a:xfrm>
          <a:prstGeom prst="rect">
            <a:avLst/>
          </a:prstGeom>
        </p:spPr>
      </p:pic>
      <p:sp>
        <p:nvSpPr>
          <p:cNvPr id="15" name="Rectangle 14">
            <a:extLst>
              <a:ext uri="{FF2B5EF4-FFF2-40B4-BE49-F238E27FC236}">
                <a16:creationId xmlns:a16="http://schemas.microsoft.com/office/drawing/2014/main" id="{53059C5A-91CB-4024-9B4E-20082E25C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68589" y="643466"/>
            <a:ext cx="5376806" cy="2706794"/>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Chart, bar chart&#10;&#10;Description automatically generated">
            <a:extLst>
              <a:ext uri="{FF2B5EF4-FFF2-40B4-BE49-F238E27FC236}">
                <a16:creationId xmlns:a16="http://schemas.microsoft.com/office/drawing/2014/main" id="{3C1D49F5-8448-DA02-DE70-86FAF0B2DC35}"/>
              </a:ext>
            </a:extLst>
          </p:cNvPr>
          <p:cNvPicPr>
            <a:picLocks noChangeAspect="1"/>
          </p:cNvPicPr>
          <p:nvPr/>
        </p:nvPicPr>
        <p:blipFill>
          <a:blip r:embed="rId3"/>
          <a:stretch>
            <a:fillRect/>
          </a:stretch>
        </p:blipFill>
        <p:spPr>
          <a:xfrm>
            <a:off x="6489680" y="1018965"/>
            <a:ext cx="4733982" cy="1952767"/>
          </a:xfrm>
          <a:prstGeom prst="rect">
            <a:avLst/>
          </a:prstGeom>
        </p:spPr>
      </p:pic>
      <p:sp>
        <p:nvSpPr>
          <p:cNvPr id="17" name="Rectangle 16">
            <a:extLst>
              <a:ext uri="{FF2B5EF4-FFF2-40B4-BE49-F238E27FC236}">
                <a16:creationId xmlns:a16="http://schemas.microsoft.com/office/drawing/2014/main" id="{184884BF-A898-4EFF-9504-E13EBE3FF6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6" y="3514513"/>
            <a:ext cx="5364255" cy="2703406"/>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Chart, bar chart&#10;&#10;Description automatically generated">
            <a:extLst>
              <a:ext uri="{FF2B5EF4-FFF2-40B4-BE49-F238E27FC236}">
                <a16:creationId xmlns:a16="http://schemas.microsoft.com/office/drawing/2014/main" id="{28A2A8DC-C59F-2B23-E936-845E1E5A269D}"/>
              </a:ext>
            </a:extLst>
          </p:cNvPr>
          <p:cNvPicPr>
            <a:picLocks noChangeAspect="1"/>
          </p:cNvPicPr>
          <p:nvPr/>
        </p:nvPicPr>
        <p:blipFill>
          <a:blip r:embed="rId4"/>
          <a:stretch>
            <a:fillRect/>
          </a:stretch>
        </p:blipFill>
        <p:spPr>
          <a:xfrm>
            <a:off x="965201" y="3895929"/>
            <a:ext cx="4733982" cy="1940933"/>
          </a:xfrm>
          <a:prstGeom prst="rect">
            <a:avLst/>
          </a:prstGeom>
        </p:spPr>
      </p:pic>
      <p:sp>
        <p:nvSpPr>
          <p:cNvPr id="19" name="Rectangle 18">
            <a:extLst>
              <a:ext uri="{FF2B5EF4-FFF2-40B4-BE49-F238E27FC236}">
                <a16:creationId xmlns:a16="http://schemas.microsoft.com/office/drawing/2014/main" id="{7B32D337-FDA6-4468-ADB1-7038E5FC0B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68589" y="3514513"/>
            <a:ext cx="5376806" cy="2706794"/>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hart, bar chart&#10;&#10;Description automatically generated">
            <a:extLst>
              <a:ext uri="{FF2B5EF4-FFF2-40B4-BE49-F238E27FC236}">
                <a16:creationId xmlns:a16="http://schemas.microsoft.com/office/drawing/2014/main" id="{46D65FF6-8531-D18C-070C-E8C8C1F42DC4}"/>
              </a:ext>
            </a:extLst>
          </p:cNvPr>
          <p:cNvPicPr>
            <a:picLocks noChangeAspect="1"/>
          </p:cNvPicPr>
          <p:nvPr/>
        </p:nvPicPr>
        <p:blipFill>
          <a:blip r:embed="rId5"/>
          <a:stretch>
            <a:fillRect/>
          </a:stretch>
        </p:blipFill>
        <p:spPr>
          <a:xfrm>
            <a:off x="6489680" y="3919600"/>
            <a:ext cx="4733982" cy="1893592"/>
          </a:xfrm>
          <a:prstGeom prst="rect">
            <a:avLst/>
          </a:prstGeom>
        </p:spPr>
      </p:pic>
    </p:spTree>
    <p:extLst>
      <p:ext uri="{BB962C8B-B14F-4D97-AF65-F5344CB8AC3E}">
        <p14:creationId xmlns:p14="http://schemas.microsoft.com/office/powerpoint/2010/main" val="38279691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4BC88DF-D380-422B-7242-E3B1CA2CBE70}"/>
              </a:ext>
            </a:extLst>
          </p:cNvPr>
          <p:cNvSpPr>
            <a:spLocks noGrp="1"/>
          </p:cNvSpPr>
          <p:nvPr>
            <p:ph type="body" idx="1"/>
          </p:nvPr>
        </p:nvSpPr>
        <p:spPr>
          <a:xfrm>
            <a:off x="3867912" y="798138"/>
            <a:ext cx="7315200" cy="1125255"/>
          </a:xfrm>
        </p:spPr>
        <p:txBody>
          <a:bodyPr>
            <a:normAutofit/>
          </a:bodyPr>
          <a:lstStyle/>
          <a:p>
            <a:r>
              <a:rPr lang="en-IN" b="0" i="0" dirty="0">
                <a:effectLst/>
                <a:latin typeface="Times New Roman" panose="02020603050405020304" pitchFamily="18" charset="0"/>
                <a:cs typeface="Times New Roman" panose="02020603050405020304" pitchFamily="18" charset="0"/>
              </a:rPr>
              <a:t>Detection of Alzheimer’s disease at Early Stage using Machine Learning, </a:t>
            </a:r>
            <a:r>
              <a:rPr lang="en-IN" sz="1400" b="0" i="0" dirty="0">
                <a:effectLst/>
                <a:latin typeface="Times New Roman" panose="02020603050405020304" pitchFamily="18" charset="0"/>
                <a:cs typeface="Times New Roman" panose="02020603050405020304" pitchFamily="18" charset="0"/>
              </a:rPr>
              <a:t>S. Pavalarajan, B. A. Kumar, S. S. Hammed, K. Haripriya, C. Preethi and T. Mohanraj - IEEE International Conference on Advanced Computing Technologies and Applications (ICACTA), 2022</a:t>
            </a:r>
            <a:endParaRPr lang="en-US" sz="15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3387A834-5E9C-ADAC-A52D-EC7D4B293E23}"/>
              </a:ext>
            </a:extLst>
          </p:cNvPr>
          <p:cNvPicPr>
            <a:picLocks noChangeAspect="1"/>
          </p:cNvPicPr>
          <p:nvPr/>
        </p:nvPicPr>
        <p:blipFill>
          <a:blip r:embed="rId2"/>
          <a:stretch>
            <a:fillRect/>
          </a:stretch>
        </p:blipFill>
        <p:spPr>
          <a:xfrm>
            <a:off x="9558282" y="2299663"/>
            <a:ext cx="2148614" cy="3460575"/>
          </a:xfrm>
          <a:prstGeom prst="rect">
            <a:avLst/>
          </a:prstGeom>
        </p:spPr>
      </p:pic>
      <p:sp>
        <p:nvSpPr>
          <p:cNvPr id="7" name="TextBox 6">
            <a:extLst>
              <a:ext uri="{FF2B5EF4-FFF2-40B4-BE49-F238E27FC236}">
                <a16:creationId xmlns:a16="http://schemas.microsoft.com/office/drawing/2014/main" id="{9FF4FDCC-D07C-3472-31EC-283C10EBAE2A}"/>
              </a:ext>
            </a:extLst>
          </p:cNvPr>
          <p:cNvSpPr txBox="1"/>
          <p:nvPr/>
        </p:nvSpPr>
        <p:spPr>
          <a:xfrm>
            <a:off x="3867912" y="2299663"/>
            <a:ext cx="5612972" cy="3631763"/>
          </a:xfrm>
          <a:prstGeom prst="rect">
            <a:avLst/>
          </a:prstGeom>
          <a:noFill/>
        </p:spPr>
        <p:txBody>
          <a:bodyPr wrap="square" rtlCol="0">
            <a:spAutoFit/>
          </a:bodyPr>
          <a:lstStyle/>
          <a:p>
            <a:pPr marL="285750" indent="-285750">
              <a:buFont typeface="Arial" panose="020B0604020202020204" pitchFamily="34" charset="0"/>
              <a:buChar char="•"/>
            </a:pPr>
            <a:r>
              <a:rPr lang="en-IN" sz="1600" dirty="0">
                <a:solidFill>
                  <a:schemeClr val="tx1">
                    <a:lumMod val="50000"/>
                    <a:lumOff val="50000"/>
                  </a:schemeClr>
                </a:solidFill>
                <a:effectLst/>
                <a:latin typeface="Times New Roman" panose="02020603050405020304" pitchFamily="18" charset="0"/>
                <a:cs typeface="Times New Roman" panose="02020603050405020304" pitchFamily="18" charset="0"/>
              </a:rPr>
              <a:t>This study explores the classification algorithms including logistic regression, support vector classifier, decision tree, and random forest classifier. The models are fine tuned by choosing optimal values for parameters that influences the accuracy of the model.</a:t>
            </a:r>
          </a:p>
          <a:p>
            <a:endParaRPr lang="en-IN" sz="1600" dirty="0">
              <a:solidFill>
                <a:schemeClr val="tx1">
                  <a:lumMod val="50000"/>
                  <a:lumOff val="50000"/>
                </a:schemeClr>
              </a:solidFill>
              <a:effectLst/>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sz="1600" dirty="0">
                <a:solidFill>
                  <a:schemeClr val="tx1">
                    <a:lumMod val="50000"/>
                    <a:lumOff val="50000"/>
                  </a:schemeClr>
                </a:solidFill>
                <a:effectLst/>
                <a:latin typeface="Times New Roman" panose="02020603050405020304" pitchFamily="18" charset="0"/>
                <a:cs typeface="Times New Roman" panose="02020603050405020304" pitchFamily="18" charset="0"/>
              </a:rPr>
              <a:t>The optimal parameters are found using a K-fold cross validation score, and the models are generated using that. </a:t>
            </a:r>
          </a:p>
          <a:p>
            <a:endParaRPr lang="en-IN" sz="1600" dirty="0">
              <a:solidFill>
                <a:schemeClr val="tx1">
                  <a:lumMod val="50000"/>
                  <a:lumOff val="50000"/>
                </a:schemeClr>
              </a:solidFill>
              <a:effectLst/>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sz="1600" dirty="0">
                <a:solidFill>
                  <a:schemeClr val="tx1">
                    <a:lumMod val="50000"/>
                    <a:lumOff val="50000"/>
                  </a:schemeClr>
                </a:solidFill>
                <a:effectLst/>
                <a:latin typeface="Times New Roman" panose="02020603050405020304" pitchFamily="18" charset="0"/>
                <a:cs typeface="Times New Roman" panose="02020603050405020304" pitchFamily="18" charset="0"/>
              </a:rPr>
              <a:t>The dataset used in the model is longitudinal cross-sectional data from OASIS. It has been inferred from the results that random forest classifier performs well than the other models.</a:t>
            </a:r>
            <a:r>
              <a:rPr lang="en-IN" dirty="0">
                <a:effectLst/>
                <a:latin typeface="Times New Roman" panose="02020603050405020304" pitchFamily="18" charset="0"/>
                <a:cs typeface="Times New Roman" panose="02020603050405020304" pitchFamily="18" charset="0"/>
              </a:rPr>
              <a:t> </a:t>
            </a:r>
          </a:p>
          <a:p>
            <a:endParaRPr lang="en-IN" dirty="0">
              <a:effectLst/>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537799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9440B77-F874-0C33-1D77-AC3449DBCC85}"/>
              </a:ext>
            </a:extLst>
          </p:cNvPr>
          <p:cNvSpPr>
            <a:spLocks noGrp="1"/>
          </p:cNvSpPr>
          <p:nvPr>
            <p:ph idx="1"/>
          </p:nvPr>
        </p:nvSpPr>
        <p:spPr>
          <a:xfrm>
            <a:off x="3598811" y="868680"/>
            <a:ext cx="3585891" cy="5120640"/>
          </a:xfrm>
        </p:spPr>
        <p:txBody>
          <a:bodyPr>
            <a:normAutofit/>
          </a:bodyPr>
          <a:lstStyle/>
          <a:p>
            <a:r>
              <a:rPr lang="en-US" dirty="0">
                <a:solidFill>
                  <a:schemeClr val="tx1">
                    <a:lumMod val="50000"/>
                    <a:lumOff val="50000"/>
                  </a:schemeClr>
                </a:solidFill>
                <a:latin typeface="Times New Roman" panose="02020603050405020304" pitchFamily="18" charset="0"/>
                <a:cs typeface="Times New Roman" panose="02020603050405020304" pitchFamily="18" charset="0"/>
              </a:rPr>
              <a:t>Data Pre-Processing</a:t>
            </a:r>
          </a:p>
          <a:p>
            <a:pPr lvl="1"/>
            <a:r>
              <a:rPr lang="en-US" dirty="0">
                <a:solidFill>
                  <a:schemeClr val="tx1">
                    <a:lumMod val="50000"/>
                    <a:lumOff val="50000"/>
                  </a:schemeClr>
                </a:solidFill>
                <a:latin typeface="Times New Roman" panose="02020603050405020304" pitchFamily="18" charset="0"/>
                <a:cs typeface="Times New Roman" panose="02020603050405020304" pitchFamily="18" charset="0"/>
              </a:rPr>
              <a:t>Handling missing data</a:t>
            </a:r>
          </a:p>
          <a:p>
            <a:pPr lvl="1"/>
            <a:r>
              <a:rPr lang="en-US" dirty="0">
                <a:solidFill>
                  <a:schemeClr val="tx1">
                    <a:lumMod val="50000"/>
                    <a:lumOff val="50000"/>
                  </a:schemeClr>
                </a:solidFill>
                <a:latin typeface="Times New Roman" panose="02020603050405020304" pitchFamily="18" charset="0"/>
                <a:cs typeface="Times New Roman" panose="02020603050405020304" pitchFamily="18" charset="0"/>
              </a:rPr>
              <a:t>Feature scaling</a:t>
            </a:r>
          </a:p>
          <a:p>
            <a:pPr lvl="1"/>
            <a:r>
              <a:rPr lang="en-US" dirty="0">
                <a:solidFill>
                  <a:schemeClr val="tx1">
                    <a:lumMod val="50000"/>
                    <a:lumOff val="50000"/>
                  </a:schemeClr>
                </a:solidFill>
                <a:latin typeface="Times New Roman" panose="02020603050405020304" pitchFamily="18" charset="0"/>
                <a:cs typeface="Times New Roman" panose="02020603050405020304" pitchFamily="18" charset="0"/>
              </a:rPr>
              <a:t>Train test split</a:t>
            </a:r>
          </a:p>
          <a:p>
            <a:r>
              <a:rPr lang="en-US" dirty="0">
                <a:solidFill>
                  <a:schemeClr val="tx1">
                    <a:lumMod val="50000"/>
                    <a:lumOff val="50000"/>
                  </a:schemeClr>
                </a:solidFill>
                <a:latin typeface="Times New Roman" panose="02020603050405020304" pitchFamily="18" charset="0"/>
                <a:cs typeface="Times New Roman" panose="02020603050405020304" pitchFamily="18" charset="0"/>
              </a:rPr>
              <a:t>Machine Learning Model</a:t>
            </a:r>
          </a:p>
          <a:p>
            <a:pPr lvl="1"/>
            <a:r>
              <a:rPr lang="en-US" dirty="0">
                <a:solidFill>
                  <a:schemeClr val="tx1">
                    <a:lumMod val="50000"/>
                    <a:lumOff val="50000"/>
                  </a:schemeClr>
                </a:solidFill>
                <a:latin typeface="Times New Roman" panose="02020603050405020304" pitchFamily="18" charset="0"/>
                <a:cs typeface="Times New Roman" panose="02020603050405020304" pitchFamily="18" charset="0"/>
              </a:rPr>
              <a:t>Logistic Regression</a:t>
            </a:r>
          </a:p>
          <a:p>
            <a:pPr lvl="1"/>
            <a:r>
              <a:rPr lang="en-US" dirty="0">
                <a:solidFill>
                  <a:schemeClr val="tx1">
                    <a:lumMod val="50000"/>
                    <a:lumOff val="50000"/>
                  </a:schemeClr>
                </a:solidFill>
                <a:latin typeface="Times New Roman" panose="02020603050405020304" pitchFamily="18" charset="0"/>
                <a:cs typeface="Times New Roman" panose="02020603050405020304" pitchFamily="18" charset="0"/>
              </a:rPr>
              <a:t>Support Vector Machine</a:t>
            </a:r>
          </a:p>
          <a:p>
            <a:pPr lvl="1"/>
            <a:r>
              <a:rPr lang="en-US" dirty="0">
                <a:solidFill>
                  <a:schemeClr val="tx1">
                    <a:lumMod val="50000"/>
                    <a:lumOff val="50000"/>
                  </a:schemeClr>
                </a:solidFill>
                <a:latin typeface="Times New Roman" panose="02020603050405020304" pitchFamily="18" charset="0"/>
                <a:cs typeface="Times New Roman" panose="02020603050405020304" pitchFamily="18" charset="0"/>
              </a:rPr>
              <a:t>Decision tree</a:t>
            </a:r>
          </a:p>
          <a:p>
            <a:pPr lvl="1"/>
            <a:r>
              <a:rPr lang="en-US" dirty="0">
                <a:solidFill>
                  <a:schemeClr val="tx1">
                    <a:lumMod val="50000"/>
                    <a:lumOff val="50000"/>
                  </a:schemeClr>
                </a:solidFill>
                <a:latin typeface="Times New Roman" panose="02020603050405020304" pitchFamily="18" charset="0"/>
                <a:cs typeface="Times New Roman" panose="02020603050405020304" pitchFamily="18" charset="0"/>
              </a:rPr>
              <a:t>Random Forest</a:t>
            </a:r>
          </a:p>
          <a:p>
            <a:pPr lvl="1"/>
            <a:endParaRPr lang="en-US" dirty="0">
              <a:solidFill>
                <a:schemeClr val="tx1">
                  <a:lumMod val="50000"/>
                  <a:lumOff val="50000"/>
                </a:schemeClr>
              </a:solidFill>
              <a:latin typeface="Times New Roman" panose="02020603050405020304" pitchFamily="18" charset="0"/>
              <a:cs typeface="Times New Roman" panose="02020603050405020304" pitchFamily="18" charset="0"/>
            </a:endParaRPr>
          </a:p>
          <a:p>
            <a:pPr lvl="1"/>
            <a:endParaRPr lang="en-US" dirty="0">
              <a:solidFill>
                <a:schemeClr val="tx1">
                  <a:lumMod val="50000"/>
                  <a:lumOff val="50000"/>
                </a:schemeClr>
              </a:solidFill>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DE92FCAE-97DA-C84C-CB64-0A13FDF8D1B2}"/>
              </a:ext>
            </a:extLst>
          </p:cNvPr>
          <p:cNvPicPr>
            <a:picLocks noChangeAspect="1"/>
          </p:cNvPicPr>
          <p:nvPr/>
        </p:nvPicPr>
        <p:blipFill>
          <a:blip r:embed="rId2"/>
          <a:stretch>
            <a:fillRect/>
          </a:stretch>
        </p:blipFill>
        <p:spPr>
          <a:xfrm>
            <a:off x="6941714" y="1571223"/>
            <a:ext cx="4743962" cy="3412901"/>
          </a:xfrm>
          <a:prstGeom prst="rect">
            <a:avLst/>
          </a:prstGeom>
        </p:spPr>
      </p:pic>
    </p:spTree>
    <p:extLst>
      <p:ext uri="{BB962C8B-B14F-4D97-AF65-F5344CB8AC3E}">
        <p14:creationId xmlns:p14="http://schemas.microsoft.com/office/powerpoint/2010/main" val="2863559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1F36B1C-0964-9CEF-022C-ECFEE21E1E4B}"/>
              </a:ext>
            </a:extLst>
          </p:cNvPr>
          <p:cNvPicPr>
            <a:picLocks noChangeAspect="1"/>
          </p:cNvPicPr>
          <p:nvPr/>
        </p:nvPicPr>
        <p:blipFill>
          <a:blip r:embed="rId2"/>
          <a:stretch>
            <a:fillRect/>
          </a:stretch>
        </p:blipFill>
        <p:spPr>
          <a:xfrm>
            <a:off x="641180" y="1128400"/>
            <a:ext cx="6410084" cy="4615259"/>
          </a:xfrm>
          <a:prstGeom prst="rect">
            <a:avLst/>
          </a:prstGeom>
        </p:spPr>
      </p:pic>
      <p:pic>
        <p:nvPicPr>
          <p:cNvPr id="4" name="Picture 3">
            <a:extLst>
              <a:ext uri="{FF2B5EF4-FFF2-40B4-BE49-F238E27FC236}">
                <a16:creationId xmlns:a16="http://schemas.microsoft.com/office/drawing/2014/main" id="{974EB2E2-C7B3-66AD-4C27-ACFD27F261F8}"/>
              </a:ext>
            </a:extLst>
          </p:cNvPr>
          <p:cNvPicPr>
            <a:picLocks noChangeAspect="1"/>
          </p:cNvPicPr>
          <p:nvPr/>
        </p:nvPicPr>
        <p:blipFill>
          <a:blip r:embed="rId3"/>
          <a:stretch>
            <a:fillRect/>
          </a:stretch>
        </p:blipFill>
        <p:spPr>
          <a:xfrm>
            <a:off x="7754927" y="643467"/>
            <a:ext cx="3736836" cy="2475653"/>
          </a:xfrm>
          <a:prstGeom prst="rect">
            <a:avLst/>
          </a:prstGeom>
        </p:spPr>
      </p:pic>
      <p:pic>
        <p:nvPicPr>
          <p:cNvPr id="2" name="Picture 1">
            <a:extLst>
              <a:ext uri="{FF2B5EF4-FFF2-40B4-BE49-F238E27FC236}">
                <a16:creationId xmlns:a16="http://schemas.microsoft.com/office/drawing/2014/main" id="{84175249-BFDA-5833-C851-C73D502ED32D}"/>
              </a:ext>
            </a:extLst>
          </p:cNvPr>
          <p:cNvPicPr>
            <a:picLocks noChangeAspect="1"/>
          </p:cNvPicPr>
          <p:nvPr/>
        </p:nvPicPr>
        <p:blipFill>
          <a:blip r:embed="rId4"/>
          <a:stretch>
            <a:fillRect/>
          </a:stretch>
        </p:blipFill>
        <p:spPr>
          <a:xfrm>
            <a:off x="7750897" y="3748194"/>
            <a:ext cx="3744896" cy="2471631"/>
          </a:xfrm>
          <a:prstGeom prst="rect">
            <a:avLst/>
          </a:prstGeom>
        </p:spPr>
      </p:pic>
    </p:spTree>
    <p:extLst>
      <p:ext uri="{BB962C8B-B14F-4D97-AF65-F5344CB8AC3E}">
        <p14:creationId xmlns:p14="http://schemas.microsoft.com/office/powerpoint/2010/main" val="15909285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4BC88DF-D380-422B-7242-E3B1CA2CBE70}"/>
              </a:ext>
            </a:extLst>
          </p:cNvPr>
          <p:cNvSpPr>
            <a:spLocks noGrp="1"/>
          </p:cNvSpPr>
          <p:nvPr>
            <p:ph type="body" idx="1"/>
          </p:nvPr>
        </p:nvSpPr>
        <p:spPr>
          <a:xfrm>
            <a:off x="3867912" y="798139"/>
            <a:ext cx="7315200" cy="914400"/>
          </a:xfrm>
        </p:spPr>
        <p:txBody>
          <a:bodyPr>
            <a:normAutofit/>
          </a:bodyPr>
          <a:lstStyle/>
          <a:p>
            <a:r>
              <a:rPr lang="en-IN" b="0" i="0" dirty="0">
                <a:effectLst/>
                <a:latin typeface="Times New Roman" panose="02020603050405020304" pitchFamily="18" charset="0"/>
                <a:cs typeface="Times New Roman" panose="02020603050405020304" pitchFamily="18" charset="0"/>
              </a:rPr>
              <a:t>A Transfer Learning Approach for Predicting </a:t>
            </a:r>
            <a:br>
              <a:rPr lang="en-IN" dirty="0">
                <a:latin typeface="Times New Roman" panose="02020603050405020304" pitchFamily="18" charset="0"/>
                <a:cs typeface="Times New Roman" panose="02020603050405020304" pitchFamily="18" charset="0"/>
              </a:rPr>
            </a:br>
            <a:r>
              <a:rPr lang="en-IN" b="0" i="0" dirty="0">
                <a:effectLst/>
                <a:latin typeface="Times New Roman" panose="02020603050405020304" pitchFamily="18" charset="0"/>
                <a:cs typeface="Times New Roman" panose="02020603050405020304" pitchFamily="18" charset="0"/>
              </a:rPr>
              <a:t>Alzheimer’s Disease, </a:t>
            </a:r>
            <a:r>
              <a:rPr lang="en-IN" sz="1400" b="0" i="0" dirty="0">
                <a:effectLst/>
                <a:latin typeface="Times New Roman" panose="02020603050405020304" pitchFamily="18" charset="0"/>
                <a:cs typeface="Times New Roman" panose="02020603050405020304" pitchFamily="18" charset="0"/>
              </a:rPr>
              <a:t>S. S. Rajeswari and M. Nair - IEEE Biennial International Conference on Nascent Technologies in Engineering (ICNTE), 2021, pp. 1-5</a:t>
            </a:r>
            <a:endParaRPr lang="en-US" sz="1500"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AF755F26-BCBE-8AFE-FAEC-417324574B76}"/>
              </a:ext>
            </a:extLst>
          </p:cNvPr>
          <p:cNvSpPr txBox="1"/>
          <p:nvPr/>
        </p:nvSpPr>
        <p:spPr>
          <a:xfrm>
            <a:off x="3867912" y="2033697"/>
            <a:ext cx="7315200" cy="3539430"/>
          </a:xfrm>
          <a:prstGeom prst="rect">
            <a:avLst/>
          </a:prstGeom>
          <a:noFill/>
        </p:spPr>
        <p:txBody>
          <a:bodyPr wrap="square" rtlCol="0">
            <a:spAutoFit/>
          </a:bodyPr>
          <a:lstStyle/>
          <a:p>
            <a:pPr marL="285750" indent="-285750">
              <a:buFont typeface="Arial" panose="020B0604020202020204" pitchFamily="34" charset="0"/>
              <a:buChar char="•"/>
            </a:pPr>
            <a:r>
              <a:rPr lang="en-IN" sz="1600" dirty="0">
                <a:solidFill>
                  <a:schemeClr val="tx1">
                    <a:lumMod val="50000"/>
                    <a:lumOff val="50000"/>
                  </a:schemeClr>
                </a:solidFill>
                <a:effectLst/>
                <a:latin typeface="Times New Roman" panose="02020603050405020304" pitchFamily="18" charset="0"/>
                <a:cs typeface="Times New Roman" panose="02020603050405020304" pitchFamily="18" charset="0"/>
              </a:rPr>
              <a:t>In this study, the potency of transfer learning approach was analysed in detail by fine tuning the deeper layers of  Transfer Learning models like VGG-19, VGG-16, Resnet-50 and Xception.</a:t>
            </a:r>
          </a:p>
          <a:p>
            <a:endParaRPr lang="en-IN" sz="1600" dirty="0">
              <a:solidFill>
                <a:schemeClr val="tx1">
                  <a:lumMod val="50000"/>
                  <a:lumOff val="50000"/>
                </a:schemeClr>
              </a:solidFill>
              <a:effectLst/>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sz="1600" dirty="0">
                <a:solidFill>
                  <a:schemeClr val="tx1">
                    <a:lumMod val="50000"/>
                    <a:lumOff val="50000"/>
                  </a:schemeClr>
                </a:solidFill>
                <a:effectLst/>
                <a:latin typeface="Times New Roman" panose="02020603050405020304" pitchFamily="18" charset="0"/>
                <a:cs typeface="Times New Roman" panose="02020603050405020304" pitchFamily="18" charset="0"/>
              </a:rPr>
              <a:t>In prior work, VGG-16 model was experimented on the ADNI datasets to get an accuracy of 97% and a precision of 96%. </a:t>
            </a:r>
          </a:p>
          <a:p>
            <a:endParaRPr lang="en-IN" sz="1600" dirty="0">
              <a:solidFill>
                <a:schemeClr val="tx1">
                  <a:lumMod val="50000"/>
                  <a:lumOff val="50000"/>
                </a:schemeClr>
              </a:solidFill>
              <a:effectLst/>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sz="1600" dirty="0">
                <a:solidFill>
                  <a:schemeClr val="tx1">
                    <a:lumMod val="50000"/>
                    <a:lumOff val="50000"/>
                  </a:schemeClr>
                </a:solidFill>
                <a:effectLst/>
                <a:latin typeface="Times New Roman" panose="02020603050405020304" pitchFamily="18" charset="0"/>
                <a:cs typeface="Times New Roman" panose="02020603050405020304" pitchFamily="18" charset="0"/>
              </a:rPr>
              <a:t>From this study, it is analysed that the overall classification accuracy and precision of VGG- 19 is exceptionally high (98%) when compared to other models. </a:t>
            </a:r>
          </a:p>
          <a:p>
            <a:endParaRPr lang="en-IN" sz="1600" dirty="0">
              <a:solidFill>
                <a:schemeClr val="tx1">
                  <a:lumMod val="50000"/>
                  <a:lumOff val="50000"/>
                </a:schemeClr>
              </a:solidFill>
              <a:effectLst/>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sz="1600" dirty="0">
                <a:solidFill>
                  <a:schemeClr val="tx1">
                    <a:lumMod val="50000"/>
                    <a:lumOff val="50000"/>
                  </a:schemeClr>
                </a:solidFill>
                <a:effectLst/>
                <a:latin typeface="Times New Roman" panose="02020603050405020304" pitchFamily="18" charset="0"/>
                <a:cs typeface="Times New Roman" panose="02020603050405020304" pitchFamily="18" charset="0"/>
              </a:rPr>
              <a:t>This shows that the automated method can be a true guide in Alzheimer’s detection and prediction, especially when an early-stage diagnosis may help to get the benefit of treatment. </a:t>
            </a:r>
          </a:p>
          <a:p>
            <a:pPr marL="285750" indent="-285750">
              <a:buFont typeface="Arial" panose="020B0604020202020204" pitchFamily="34" charset="0"/>
              <a:buChar char="•"/>
            </a:pPr>
            <a:endParaRPr lang="en-US" sz="1600" dirty="0">
              <a:solidFill>
                <a:schemeClr val="tx1">
                  <a:lumMod val="50000"/>
                  <a:lumOff val="5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299859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1600AEE-66E6-8FAE-4E64-BD50B200FD57}"/>
              </a:ext>
            </a:extLst>
          </p:cNvPr>
          <p:cNvSpPr>
            <a:spLocks noGrp="1"/>
          </p:cNvSpPr>
          <p:nvPr>
            <p:ph idx="1"/>
          </p:nvPr>
        </p:nvSpPr>
        <p:spPr>
          <a:xfrm>
            <a:off x="3869268" y="979722"/>
            <a:ext cx="7315200" cy="5120640"/>
          </a:xfrm>
        </p:spPr>
        <p:txBody>
          <a:bodyPr anchor="t">
            <a:normAutofit/>
          </a:bodyPr>
          <a:lstStyle/>
          <a:p>
            <a:r>
              <a:rPr lang="en-US" sz="1800" dirty="0">
                <a:solidFill>
                  <a:schemeClr val="tx1">
                    <a:lumMod val="50000"/>
                    <a:lumOff val="50000"/>
                  </a:schemeClr>
                </a:solidFill>
                <a:latin typeface="Times New Roman" panose="02020603050405020304" pitchFamily="18" charset="0"/>
                <a:cs typeface="Times New Roman" panose="02020603050405020304" pitchFamily="18" charset="0"/>
              </a:rPr>
              <a:t>Transfer Leering Model</a:t>
            </a:r>
          </a:p>
          <a:p>
            <a:pPr lvl="1"/>
            <a:r>
              <a:rPr lang="en-US" sz="1600" dirty="0">
                <a:solidFill>
                  <a:schemeClr val="tx1">
                    <a:lumMod val="50000"/>
                    <a:lumOff val="50000"/>
                  </a:schemeClr>
                </a:solidFill>
                <a:latin typeface="Times New Roman" panose="02020603050405020304" pitchFamily="18" charset="0"/>
                <a:cs typeface="Times New Roman" panose="02020603050405020304" pitchFamily="18" charset="0"/>
              </a:rPr>
              <a:t>A pre-trained model is reused by freezing the dense layers or the final layer to train a complex or a large model.</a:t>
            </a:r>
          </a:p>
          <a:p>
            <a:pPr lvl="1"/>
            <a:r>
              <a:rPr lang="en-US" sz="1600" dirty="0">
                <a:solidFill>
                  <a:schemeClr val="tx1">
                    <a:lumMod val="50000"/>
                    <a:lumOff val="50000"/>
                  </a:schemeClr>
                </a:solidFill>
                <a:latin typeface="Times New Roman" panose="02020603050405020304" pitchFamily="18" charset="0"/>
                <a:cs typeface="Times New Roman" panose="02020603050405020304" pitchFamily="18" charset="0"/>
              </a:rPr>
              <a:t>Models such as VGG-19, VGG-16, ResNet-50 and Xception are explored and Xception found to the one with better accuracy.</a:t>
            </a:r>
          </a:p>
        </p:txBody>
      </p:sp>
      <p:pic>
        <p:nvPicPr>
          <p:cNvPr id="4" name="Picture 3">
            <a:extLst>
              <a:ext uri="{FF2B5EF4-FFF2-40B4-BE49-F238E27FC236}">
                <a16:creationId xmlns:a16="http://schemas.microsoft.com/office/drawing/2014/main" id="{8AE45663-8042-278A-6039-5DDA61736E77}"/>
              </a:ext>
            </a:extLst>
          </p:cNvPr>
          <p:cNvPicPr>
            <a:picLocks noChangeAspect="1"/>
          </p:cNvPicPr>
          <p:nvPr/>
        </p:nvPicPr>
        <p:blipFill>
          <a:blip r:embed="rId2"/>
          <a:stretch>
            <a:fillRect/>
          </a:stretch>
        </p:blipFill>
        <p:spPr>
          <a:xfrm>
            <a:off x="3869268" y="2936662"/>
            <a:ext cx="7772400" cy="2639499"/>
          </a:xfrm>
          <a:prstGeom prst="rect">
            <a:avLst/>
          </a:prstGeom>
        </p:spPr>
      </p:pic>
    </p:spTree>
    <p:extLst>
      <p:ext uri="{BB962C8B-B14F-4D97-AF65-F5344CB8AC3E}">
        <p14:creationId xmlns:p14="http://schemas.microsoft.com/office/powerpoint/2010/main" val="36593370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E977BF4A-8DEA-7C9D-394F-F1DC4FDABF63}"/>
              </a:ext>
            </a:extLst>
          </p:cNvPr>
          <p:cNvSpPr>
            <a:spLocks noGrp="1"/>
          </p:cNvSpPr>
          <p:nvPr>
            <p:ph sz="half" idx="2"/>
          </p:nvPr>
        </p:nvSpPr>
        <p:spPr>
          <a:xfrm>
            <a:off x="3867912" y="2165576"/>
            <a:ext cx="7772400" cy="4043200"/>
          </a:xfrm>
        </p:spPr>
        <p:txBody>
          <a:bodyPr anchor="t">
            <a:normAutofit/>
          </a:bodyPr>
          <a:lstStyle/>
          <a:p>
            <a:r>
              <a:rPr lang="en-IN" sz="1600" b="0" i="0" dirty="0">
                <a:solidFill>
                  <a:schemeClr val="tx1">
                    <a:lumMod val="50000"/>
                    <a:lumOff val="50000"/>
                  </a:schemeClr>
                </a:solidFill>
                <a:effectLst/>
                <a:latin typeface="Times New Roman" panose="02020603050405020304" pitchFamily="18" charset="0"/>
                <a:cs typeface="Times New Roman" panose="02020603050405020304" pitchFamily="18" charset="0"/>
              </a:rPr>
              <a:t>This study was conducted to understand the underlying mechanism and the pathogenesis of the Alzheimer’s disease. </a:t>
            </a:r>
          </a:p>
          <a:p>
            <a:r>
              <a:rPr lang="en-IN" sz="1600" dirty="0">
                <a:solidFill>
                  <a:schemeClr val="tx1">
                    <a:lumMod val="50000"/>
                    <a:lumOff val="50000"/>
                  </a:schemeClr>
                </a:solidFill>
                <a:latin typeface="Times New Roman" panose="02020603050405020304" pitchFamily="18" charset="0"/>
                <a:cs typeface="Times New Roman" panose="02020603050405020304" pitchFamily="18" charset="0"/>
              </a:rPr>
              <a:t>Underlying </a:t>
            </a:r>
            <a:r>
              <a:rPr lang="en-IN" sz="1600" b="0" i="0" dirty="0">
                <a:solidFill>
                  <a:schemeClr val="tx1">
                    <a:lumMod val="50000"/>
                    <a:lumOff val="50000"/>
                  </a:schemeClr>
                </a:solidFill>
                <a:effectLst/>
                <a:latin typeface="Times New Roman" panose="02020603050405020304" pitchFamily="18" charset="0"/>
                <a:cs typeface="Times New Roman" panose="02020603050405020304" pitchFamily="18" charset="0"/>
              </a:rPr>
              <a:t>genetic structure of the disease, gene expression data were used to identify possible genes that are </a:t>
            </a:r>
            <a:r>
              <a:rPr lang="en-IN" sz="1600" dirty="0">
                <a:solidFill>
                  <a:schemeClr val="tx1">
                    <a:lumMod val="50000"/>
                    <a:lumOff val="50000"/>
                  </a:schemeClr>
                </a:solidFill>
                <a:latin typeface="Times New Roman" panose="02020603050405020304" pitchFamily="18" charset="0"/>
                <a:cs typeface="Times New Roman" panose="02020603050405020304" pitchFamily="18" charset="0"/>
              </a:rPr>
              <a:t>risk.</a:t>
            </a:r>
            <a:endParaRPr lang="en-IN" sz="1600" b="0" i="0" dirty="0">
              <a:solidFill>
                <a:schemeClr val="tx1">
                  <a:lumMod val="50000"/>
                  <a:lumOff val="50000"/>
                </a:schemeClr>
              </a:solidFill>
              <a:effectLst/>
              <a:latin typeface="Times New Roman" panose="02020603050405020304" pitchFamily="18" charset="0"/>
              <a:cs typeface="Times New Roman" panose="02020603050405020304" pitchFamily="18" charset="0"/>
            </a:endParaRPr>
          </a:p>
          <a:p>
            <a:r>
              <a:rPr lang="en-IN" sz="1600" b="0" i="0" dirty="0">
                <a:solidFill>
                  <a:schemeClr val="tx1">
                    <a:lumMod val="50000"/>
                    <a:lumOff val="50000"/>
                  </a:schemeClr>
                </a:solidFill>
                <a:effectLst/>
                <a:latin typeface="Times New Roman" panose="02020603050405020304" pitchFamily="18" charset="0"/>
                <a:cs typeface="Times New Roman" panose="02020603050405020304" pitchFamily="18" charset="0"/>
              </a:rPr>
              <a:t>A machine learning framework that can be used to identify possible bio-marker genes is proposed. </a:t>
            </a:r>
          </a:p>
          <a:p>
            <a:r>
              <a:rPr lang="en-IN" sz="1600" dirty="0">
                <a:solidFill>
                  <a:schemeClr val="tx1">
                    <a:lumMod val="50000"/>
                    <a:lumOff val="50000"/>
                  </a:schemeClr>
                </a:solidFill>
                <a:latin typeface="Times New Roman" panose="02020603050405020304" pitchFamily="18" charset="0"/>
                <a:cs typeface="Times New Roman" panose="02020603050405020304" pitchFamily="18" charset="0"/>
              </a:rPr>
              <a:t>D</a:t>
            </a:r>
            <a:r>
              <a:rPr lang="en-IN" sz="1600" b="0" i="0" dirty="0">
                <a:solidFill>
                  <a:schemeClr val="tx1">
                    <a:lumMod val="50000"/>
                    <a:lumOff val="50000"/>
                  </a:schemeClr>
                </a:solidFill>
                <a:effectLst/>
                <a:latin typeface="Times New Roman" panose="02020603050405020304" pitchFamily="18" charset="0"/>
                <a:cs typeface="Times New Roman" panose="02020603050405020304" pitchFamily="18" charset="0"/>
              </a:rPr>
              <a:t>iscovered possible set of 14 genes are validated by biological sources. </a:t>
            </a:r>
          </a:p>
          <a:p>
            <a:endParaRPr lang="en-IN" sz="1600" b="0" i="0" dirty="0">
              <a:solidFill>
                <a:schemeClr val="tx1">
                  <a:lumMod val="50000"/>
                  <a:lumOff val="50000"/>
                </a:schemeClr>
              </a:solidFill>
              <a:effectLst/>
              <a:latin typeface="Times New Roman" panose="02020603050405020304" pitchFamily="18" charset="0"/>
              <a:cs typeface="Times New Roman" panose="02020603050405020304" pitchFamily="18" charset="0"/>
            </a:endParaRPr>
          </a:p>
          <a:p>
            <a:endParaRPr lang="en-IN" sz="1600" dirty="0">
              <a:solidFill>
                <a:schemeClr val="tx1">
                  <a:lumMod val="50000"/>
                  <a:lumOff val="50000"/>
                </a:schemeClr>
              </a:solidFill>
              <a:latin typeface="Times New Roman" panose="02020603050405020304" pitchFamily="18" charset="0"/>
              <a:cs typeface="Times New Roman" panose="02020603050405020304" pitchFamily="18" charset="0"/>
            </a:endParaRPr>
          </a:p>
          <a:p>
            <a:endParaRPr lang="en-IN" sz="1600" dirty="0">
              <a:solidFill>
                <a:schemeClr val="tx1">
                  <a:lumMod val="50000"/>
                  <a:lumOff val="50000"/>
                </a:schemeClr>
              </a:solidFill>
              <a:latin typeface="Times New Roman" panose="02020603050405020304" pitchFamily="18" charset="0"/>
              <a:cs typeface="Times New Roman" panose="02020603050405020304" pitchFamily="18" charset="0"/>
            </a:endParaRPr>
          </a:p>
          <a:p>
            <a:endParaRPr lang="en-IN" sz="1600" dirty="0">
              <a:solidFill>
                <a:schemeClr val="tx1">
                  <a:lumMod val="50000"/>
                  <a:lumOff val="50000"/>
                </a:schemeClr>
              </a:solidFill>
              <a:latin typeface="Times New Roman" panose="02020603050405020304" pitchFamily="18" charset="0"/>
              <a:cs typeface="Times New Roman" panose="02020603050405020304" pitchFamily="18" charset="0"/>
            </a:endParaRPr>
          </a:p>
          <a:p>
            <a:endParaRPr lang="en-IN" sz="1600" dirty="0">
              <a:solidFill>
                <a:schemeClr val="tx1">
                  <a:lumMod val="50000"/>
                  <a:lumOff val="50000"/>
                </a:schemeClr>
              </a:solidFill>
              <a:latin typeface="Times New Roman" panose="02020603050405020304" pitchFamily="18" charset="0"/>
              <a:cs typeface="Times New Roman" panose="02020603050405020304" pitchFamily="18" charset="0"/>
            </a:endParaRPr>
          </a:p>
          <a:p>
            <a:endParaRPr lang="en-US" sz="1600" dirty="0">
              <a:solidFill>
                <a:schemeClr val="tx1">
                  <a:lumMod val="50000"/>
                  <a:lumOff val="50000"/>
                </a:schemeClr>
              </a:solidFill>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008F78EE-1CBC-BA30-6AF8-D86E756276C1}"/>
              </a:ext>
            </a:extLst>
          </p:cNvPr>
          <p:cNvSpPr txBox="1"/>
          <p:nvPr/>
        </p:nvSpPr>
        <p:spPr>
          <a:xfrm>
            <a:off x="3867912" y="804672"/>
            <a:ext cx="7772400" cy="984885"/>
          </a:xfrm>
          <a:prstGeom prst="rect">
            <a:avLst/>
          </a:prstGeom>
          <a:noFill/>
        </p:spPr>
        <p:txBody>
          <a:bodyPr wrap="square" rtlCol="0">
            <a:spAutoFit/>
          </a:bodyPr>
          <a:lstStyle/>
          <a:p>
            <a:r>
              <a:rPr lang="en-IN" sz="2200" b="0" i="0" dirty="0">
                <a:effectLst/>
                <a:latin typeface="Times New Roman" panose="02020603050405020304" pitchFamily="18" charset="0"/>
                <a:cs typeface="Times New Roman" panose="02020603050405020304" pitchFamily="18" charset="0"/>
              </a:rPr>
              <a:t>Detection of Novel Biomarker Genes of Alzheimer’s Disease Using Gene Expression Data, </a:t>
            </a:r>
            <a:r>
              <a:rPr lang="en-IN" sz="1400" b="0" i="0" dirty="0">
                <a:solidFill>
                  <a:schemeClr val="tx1">
                    <a:lumMod val="65000"/>
                    <a:lumOff val="35000"/>
                  </a:schemeClr>
                </a:solidFill>
                <a:effectLst/>
                <a:latin typeface="Times New Roman" panose="02020603050405020304" pitchFamily="18" charset="0"/>
                <a:cs typeface="Times New Roman" panose="02020603050405020304" pitchFamily="18" charset="0"/>
              </a:rPr>
              <a:t>S. Perera, K. Hewage, C. Gunarathne, R. Navarathna, D. Herath and R. G. Ragel, IEEE Moratuwa Engineering Research Conference (MERCon), 2020, pp. 1-6</a:t>
            </a:r>
            <a:endParaRPr lang="en-US" sz="1400" dirty="0">
              <a:solidFill>
                <a:schemeClr val="tx1">
                  <a:lumMod val="65000"/>
                  <a:lumOff val="35000"/>
                </a:schemeClr>
              </a:solidFill>
              <a:latin typeface="Times New Roman" panose="02020603050405020304" pitchFamily="18" charset="0"/>
              <a:cs typeface="Times New Roman" panose="02020603050405020304" pitchFamily="18" charset="0"/>
            </a:endParaRPr>
          </a:p>
        </p:txBody>
      </p:sp>
      <p:graphicFrame>
        <p:nvGraphicFramePr>
          <p:cNvPr id="10" name="Table 10">
            <a:extLst>
              <a:ext uri="{FF2B5EF4-FFF2-40B4-BE49-F238E27FC236}">
                <a16:creationId xmlns:a16="http://schemas.microsoft.com/office/drawing/2014/main" id="{E152671A-079E-4C06-A8B5-E43D5AF26D72}"/>
              </a:ext>
            </a:extLst>
          </p:cNvPr>
          <p:cNvGraphicFramePr>
            <a:graphicFrameLocks noGrp="1"/>
          </p:cNvGraphicFramePr>
          <p:nvPr>
            <p:extLst>
              <p:ext uri="{D42A27DB-BD31-4B8C-83A1-F6EECF244321}">
                <p14:modId xmlns:p14="http://schemas.microsoft.com/office/powerpoint/2010/main" val="3154248498"/>
              </p:ext>
            </p:extLst>
          </p:nvPr>
        </p:nvGraphicFramePr>
        <p:xfrm>
          <a:off x="3867912" y="4568285"/>
          <a:ext cx="7772400" cy="1485043"/>
        </p:xfrm>
        <a:graphic>
          <a:graphicData uri="http://schemas.openxmlformats.org/drawingml/2006/table">
            <a:tbl>
              <a:tblPr firstRow="1" bandRow="1">
                <a:tableStyleId>{5C22544A-7EE6-4342-B048-85BDC9FD1C3A}</a:tableStyleId>
              </a:tblPr>
              <a:tblGrid>
                <a:gridCol w="2982159">
                  <a:extLst>
                    <a:ext uri="{9D8B030D-6E8A-4147-A177-3AD203B41FA5}">
                      <a16:colId xmlns:a16="http://schemas.microsoft.com/office/drawing/2014/main" val="858877016"/>
                    </a:ext>
                  </a:extLst>
                </a:gridCol>
                <a:gridCol w="2199441">
                  <a:extLst>
                    <a:ext uri="{9D8B030D-6E8A-4147-A177-3AD203B41FA5}">
                      <a16:colId xmlns:a16="http://schemas.microsoft.com/office/drawing/2014/main" val="2896624253"/>
                    </a:ext>
                  </a:extLst>
                </a:gridCol>
                <a:gridCol w="2590800">
                  <a:extLst>
                    <a:ext uri="{9D8B030D-6E8A-4147-A177-3AD203B41FA5}">
                      <a16:colId xmlns:a16="http://schemas.microsoft.com/office/drawing/2014/main" val="3563507558"/>
                    </a:ext>
                  </a:extLst>
                </a:gridCol>
              </a:tblGrid>
              <a:tr h="281487">
                <a:tc>
                  <a:txBody>
                    <a:bodyPr/>
                    <a:lstStyle/>
                    <a:p>
                      <a:pPr algn="ctr"/>
                      <a:r>
                        <a:rPr lang="en-US" sz="1600" dirty="0">
                          <a:latin typeface="Times New Roman" panose="02020603050405020304" pitchFamily="18" charset="0"/>
                          <a:cs typeface="Times New Roman" panose="02020603050405020304" pitchFamily="18" charset="0"/>
                        </a:rPr>
                        <a:t>Model</a:t>
                      </a:r>
                    </a:p>
                  </a:txBody>
                  <a:tcPr/>
                </a:tc>
                <a:tc>
                  <a:txBody>
                    <a:bodyPr/>
                    <a:lstStyle/>
                    <a:p>
                      <a:pPr algn="ctr"/>
                      <a:r>
                        <a:rPr lang="en-US" sz="1600" dirty="0">
                          <a:latin typeface="Times New Roman" panose="02020603050405020304" pitchFamily="18" charset="0"/>
                          <a:cs typeface="Times New Roman" panose="02020603050405020304" pitchFamily="18" charset="0"/>
                        </a:rPr>
                        <a:t>Testing</a:t>
                      </a:r>
                    </a:p>
                  </a:txBody>
                  <a:tcPr/>
                </a:tc>
                <a:tc>
                  <a:txBody>
                    <a:bodyPr/>
                    <a:lstStyle/>
                    <a:p>
                      <a:pPr algn="ctr"/>
                      <a:r>
                        <a:rPr lang="en-US" sz="1600" dirty="0">
                          <a:latin typeface="Times New Roman" panose="02020603050405020304" pitchFamily="18" charset="0"/>
                          <a:cs typeface="Times New Roman" panose="02020603050405020304" pitchFamily="18" charset="0"/>
                        </a:rPr>
                        <a:t>Training</a:t>
                      </a:r>
                    </a:p>
                  </a:txBody>
                  <a:tcPr/>
                </a:tc>
                <a:extLst>
                  <a:ext uri="{0D108BD9-81ED-4DB2-BD59-A6C34878D82A}">
                    <a16:rowId xmlns:a16="http://schemas.microsoft.com/office/drawing/2014/main" val="301920534"/>
                  </a:ext>
                </a:extLst>
              </a:tr>
              <a:tr h="281487">
                <a:tc>
                  <a:txBody>
                    <a:bodyPr/>
                    <a:lstStyle/>
                    <a:p>
                      <a:pPr algn="ctr"/>
                      <a:r>
                        <a:rPr lang="en-US" sz="1600" dirty="0">
                          <a:latin typeface="Times New Roman" panose="02020603050405020304" pitchFamily="18" charset="0"/>
                          <a:cs typeface="Times New Roman" panose="02020603050405020304" pitchFamily="18" charset="0"/>
                        </a:rPr>
                        <a:t>Random Forest</a:t>
                      </a:r>
                    </a:p>
                  </a:txBody>
                  <a:tcPr/>
                </a:tc>
                <a:tc>
                  <a:txBody>
                    <a:bodyPr/>
                    <a:lstStyle/>
                    <a:p>
                      <a:pPr algn="ctr"/>
                      <a:r>
                        <a:rPr lang="en-US" sz="1600" dirty="0">
                          <a:latin typeface="Times New Roman" panose="02020603050405020304" pitchFamily="18" charset="0"/>
                          <a:cs typeface="Times New Roman" panose="02020603050405020304" pitchFamily="18" charset="0"/>
                        </a:rPr>
                        <a:t>83.67%</a:t>
                      </a:r>
                    </a:p>
                  </a:txBody>
                  <a:tcPr/>
                </a:tc>
                <a:tc>
                  <a:txBody>
                    <a:bodyPr/>
                    <a:lstStyle/>
                    <a:p>
                      <a:pPr algn="ctr"/>
                      <a:r>
                        <a:rPr lang="en-US" sz="1600" dirty="0">
                          <a:latin typeface="Times New Roman" panose="02020603050405020304" pitchFamily="18" charset="0"/>
                          <a:cs typeface="Times New Roman" panose="02020603050405020304" pitchFamily="18" charset="0"/>
                        </a:rPr>
                        <a:t>87.48%</a:t>
                      </a:r>
                    </a:p>
                  </a:txBody>
                  <a:tcPr/>
                </a:tc>
                <a:extLst>
                  <a:ext uri="{0D108BD9-81ED-4DB2-BD59-A6C34878D82A}">
                    <a16:rowId xmlns:a16="http://schemas.microsoft.com/office/drawing/2014/main" val="3474861340"/>
                  </a:ext>
                </a:extLst>
              </a:tr>
              <a:tr h="479203">
                <a:tc>
                  <a:txBody>
                    <a:bodyPr/>
                    <a:lstStyle/>
                    <a:p>
                      <a:pPr algn="ctr"/>
                      <a:r>
                        <a:rPr lang="en-US" sz="1600" dirty="0">
                          <a:latin typeface="Times New Roman" panose="02020603050405020304" pitchFamily="18" charset="0"/>
                          <a:cs typeface="Times New Roman" panose="02020603050405020304" pitchFamily="18" charset="0"/>
                        </a:rPr>
                        <a:t>SVM + Gaussian Kernel</a:t>
                      </a:r>
                    </a:p>
                  </a:txBody>
                  <a:tcPr/>
                </a:tc>
                <a:tc>
                  <a:txBody>
                    <a:bodyPr/>
                    <a:lstStyle/>
                    <a:p>
                      <a:pPr algn="ctr"/>
                      <a:r>
                        <a:rPr lang="en-US" sz="1600" dirty="0">
                          <a:latin typeface="Times New Roman" panose="02020603050405020304" pitchFamily="18" charset="0"/>
                          <a:cs typeface="Times New Roman" panose="02020603050405020304" pitchFamily="18" charset="0"/>
                        </a:rPr>
                        <a:t>83.67%</a:t>
                      </a:r>
                    </a:p>
                  </a:txBody>
                  <a:tcPr/>
                </a:tc>
                <a:tc>
                  <a:txBody>
                    <a:bodyPr/>
                    <a:lstStyle/>
                    <a:p>
                      <a:pPr algn="ctr"/>
                      <a:r>
                        <a:rPr lang="en-US" sz="1600" dirty="0">
                          <a:latin typeface="Times New Roman" panose="02020603050405020304" pitchFamily="18" charset="0"/>
                          <a:cs typeface="Times New Roman" panose="02020603050405020304" pitchFamily="18" charset="0"/>
                        </a:rPr>
                        <a:t>91.06%</a:t>
                      </a:r>
                    </a:p>
                  </a:txBody>
                  <a:tcPr/>
                </a:tc>
                <a:extLst>
                  <a:ext uri="{0D108BD9-81ED-4DB2-BD59-A6C34878D82A}">
                    <a16:rowId xmlns:a16="http://schemas.microsoft.com/office/drawing/2014/main" val="749064845"/>
                  </a:ext>
                </a:extLst>
              </a:tr>
              <a:tr h="281487">
                <a:tc>
                  <a:txBody>
                    <a:bodyPr/>
                    <a:lstStyle/>
                    <a:p>
                      <a:pPr algn="ctr"/>
                      <a:r>
                        <a:rPr lang="en-US" sz="1600" dirty="0">
                          <a:latin typeface="Times New Roman" panose="02020603050405020304" pitchFamily="18" charset="0"/>
                          <a:cs typeface="Times New Roman" panose="02020603050405020304" pitchFamily="18" charset="0"/>
                        </a:rPr>
                        <a:t>SVM + Linear Kernel</a:t>
                      </a:r>
                    </a:p>
                  </a:txBody>
                  <a:tcPr/>
                </a:tc>
                <a:tc>
                  <a:txBody>
                    <a:bodyPr/>
                    <a:lstStyle/>
                    <a:p>
                      <a:pPr algn="ctr"/>
                      <a:r>
                        <a:rPr lang="en-US" sz="1600" dirty="0">
                          <a:latin typeface="Times New Roman" panose="02020603050405020304" pitchFamily="18" charset="0"/>
                          <a:cs typeface="Times New Roman" panose="02020603050405020304" pitchFamily="18" charset="0"/>
                        </a:rPr>
                        <a:t>89.80%</a:t>
                      </a:r>
                    </a:p>
                  </a:txBody>
                  <a:tcPr/>
                </a:tc>
                <a:tc>
                  <a:txBody>
                    <a:bodyPr/>
                    <a:lstStyle/>
                    <a:p>
                      <a:pPr algn="ctr"/>
                      <a:r>
                        <a:rPr lang="en-US" sz="1600" dirty="0">
                          <a:latin typeface="Times New Roman" panose="02020603050405020304" pitchFamily="18" charset="0"/>
                          <a:cs typeface="Times New Roman" panose="02020603050405020304" pitchFamily="18" charset="0"/>
                        </a:rPr>
                        <a:t>93.76%</a:t>
                      </a:r>
                    </a:p>
                  </a:txBody>
                  <a:tcPr/>
                </a:tc>
                <a:extLst>
                  <a:ext uri="{0D108BD9-81ED-4DB2-BD59-A6C34878D82A}">
                    <a16:rowId xmlns:a16="http://schemas.microsoft.com/office/drawing/2014/main" val="2560555678"/>
                  </a:ext>
                </a:extLst>
              </a:tr>
            </a:tbl>
          </a:graphicData>
        </a:graphic>
      </p:graphicFrame>
    </p:spTree>
    <p:extLst>
      <p:ext uri="{BB962C8B-B14F-4D97-AF65-F5344CB8AC3E}">
        <p14:creationId xmlns:p14="http://schemas.microsoft.com/office/powerpoint/2010/main" val="40660661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B3B38FB-D1CB-505F-011D-60A79D5B011B}"/>
              </a:ext>
            </a:extLst>
          </p:cNvPr>
          <p:cNvSpPr>
            <a:spLocks noGrp="1"/>
          </p:cNvSpPr>
          <p:nvPr>
            <p:ph idx="1"/>
          </p:nvPr>
        </p:nvSpPr>
        <p:spPr/>
        <p:txBody>
          <a:bodyPr anchor="t">
            <a:normAutofit lnSpcReduction="10000"/>
          </a:bodyPr>
          <a:lstStyle/>
          <a:p>
            <a:r>
              <a:rPr lang="en-IN" sz="1600" b="0" i="0" dirty="0">
                <a:solidFill>
                  <a:schemeClr val="tx1">
                    <a:lumMod val="50000"/>
                    <a:lumOff val="50000"/>
                  </a:schemeClr>
                </a:solidFill>
                <a:effectLst/>
                <a:latin typeface="Times New Roman" panose="02020603050405020304" pitchFamily="18" charset="0"/>
                <a:cs typeface="Times New Roman" panose="02020603050405020304" pitchFamily="18" charset="0"/>
              </a:rPr>
              <a:t>GSE5281 gene dataset is used to present a critical analysis of the proposed machine learning framework.</a:t>
            </a:r>
            <a:endParaRPr lang="en-US" sz="1600" dirty="0">
              <a:solidFill>
                <a:schemeClr val="tx1">
                  <a:lumMod val="50000"/>
                  <a:lumOff val="50000"/>
                </a:schemeClr>
              </a:solidFill>
              <a:latin typeface="Times New Roman" panose="02020603050405020304" pitchFamily="18" charset="0"/>
              <a:cs typeface="Times New Roman" panose="02020603050405020304" pitchFamily="18" charset="0"/>
            </a:endParaRPr>
          </a:p>
          <a:p>
            <a:r>
              <a:rPr lang="en-US" sz="1600" dirty="0">
                <a:solidFill>
                  <a:schemeClr val="tx1">
                    <a:lumMod val="50000"/>
                    <a:lumOff val="50000"/>
                  </a:schemeClr>
                </a:solidFill>
                <a:latin typeface="Times New Roman" panose="02020603050405020304" pitchFamily="18" charset="0"/>
                <a:cs typeface="Times New Roman" panose="02020603050405020304" pitchFamily="18" charset="0"/>
              </a:rPr>
              <a:t>Method:</a:t>
            </a:r>
          </a:p>
          <a:p>
            <a:pPr lvl="1"/>
            <a:r>
              <a:rPr lang="en-US" sz="1600" dirty="0">
                <a:solidFill>
                  <a:schemeClr val="tx1">
                    <a:lumMod val="50000"/>
                    <a:lumOff val="50000"/>
                  </a:schemeClr>
                </a:solidFill>
                <a:latin typeface="Times New Roman" panose="02020603050405020304" pitchFamily="18" charset="0"/>
                <a:cs typeface="Times New Roman" panose="02020603050405020304" pitchFamily="18" charset="0"/>
              </a:rPr>
              <a:t>Data Pre-processing: Extracting 24,438 unique gene symbols from 161 samples with 87 diagnosed with Alzheimer’s.</a:t>
            </a:r>
          </a:p>
          <a:p>
            <a:pPr marL="502920" lvl="1" indent="0">
              <a:buNone/>
            </a:pPr>
            <a:endParaRPr lang="en-US" sz="1600" dirty="0">
              <a:solidFill>
                <a:schemeClr val="tx1">
                  <a:lumMod val="50000"/>
                  <a:lumOff val="50000"/>
                </a:schemeClr>
              </a:solidFill>
              <a:latin typeface="Times New Roman" panose="02020603050405020304" pitchFamily="18" charset="0"/>
              <a:cs typeface="Times New Roman" panose="02020603050405020304" pitchFamily="18" charset="0"/>
            </a:endParaRPr>
          </a:p>
          <a:p>
            <a:pPr lvl="1"/>
            <a:r>
              <a:rPr lang="en-US" sz="1600" dirty="0">
                <a:solidFill>
                  <a:schemeClr val="tx1">
                    <a:lumMod val="50000"/>
                    <a:lumOff val="50000"/>
                  </a:schemeClr>
                </a:solidFill>
                <a:latin typeface="Times New Roman" panose="02020603050405020304" pitchFamily="18" charset="0"/>
                <a:cs typeface="Times New Roman" panose="02020603050405020304" pitchFamily="18" charset="0"/>
              </a:rPr>
              <a:t>Differently Expressed Genes: t-test done to extract the p-value for each gene and gene rejected having pValue &lt; 0.05.</a:t>
            </a:r>
          </a:p>
          <a:p>
            <a:pPr marL="502920" lvl="1" indent="0">
              <a:buNone/>
            </a:pPr>
            <a:endParaRPr lang="en-US" sz="1600" dirty="0">
              <a:solidFill>
                <a:schemeClr val="tx1">
                  <a:lumMod val="50000"/>
                  <a:lumOff val="50000"/>
                </a:schemeClr>
              </a:solidFill>
              <a:latin typeface="Times New Roman" panose="02020603050405020304" pitchFamily="18" charset="0"/>
              <a:cs typeface="Times New Roman" panose="02020603050405020304" pitchFamily="18" charset="0"/>
            </a:endParaRPr>
          </a:p>
          <a:p>
            <a:pPr lvl="1"/>
            <a:r>
              <a:rPr lang="en-US" sz="1600" dirty="0">
                <a:solidFill>
                  <a:schemeClr val="tx1">
                    <a:lumMod val="50000"/>
                    <a:lumOff val="50000"/>
                  </a:schemeClr>
                </a:solidFill>
                <a:latin typeface="Times New Roman" panose="02020603050405020304" pitchFamily="18" charset="0"/>
                <a:cs typeface="Times New Roman" panose="02020603050405020304" pitchFamily="18" charset="0"/>
              </a:rPr>
              <a:t>Feature Selection: using PCA top 50 genes are extracted. PCA (Principal Component Analysis) is technique which uses set of orthogonal transformation to reduce the feature size. RF is also used to cross validate.</a:t>
            </a:r>
          </a:p>
          <a:p>
            <a:pPr marL="502920" lvl="1" indent="0">
              <a:buNone/>
            </a:pPr>
            <a:endParaRPr lang="en-US" sz="1600" dirty="0">
              <a:solidFill>
                <a:schemeClr val="tx1">
                  <a:lumMod val="50000"/>
                  <a:lumOff val="50000"/>
                </a:schemeClr>
              </a:solidFill>
              <a:latin typeface="Times New Roman" panose="02020603050405020304" pitchFamily="18" charset="0"/>
              <a:cs typeface="Times New Roman" panose="02020603050405020304" pitchFamily="18" charset="0"/>
            </a:endParaRPr>
          </a:p>
          <a:p>
            <a:pPr lvl="1"/>
            <a:r>
              <a:rPr lang="en-US" sz="1600" dirty="0">
                <a:solidFill>
                  <a:schemeClr val="tx1">
                    <a:lumMod val="50000"/>
                    <a:lumOff val="50000"/>
                  </a:schemeClr>
                </a:solidFill>
                <a:latin typeface="Times New Roman" panose="02020603050405020304" pitchFamily="18" charset="0"/>
                <a:cs typeface="Times New Roman" panose="02020603050405020304" pitchFamily="18" charset="0"/>
              </a:rPr>
              <a:t> Classification: following classification were used</a:t>
            </a:r>
          </a:p>
          <a:p>
            <a:pPr lvl="2"/>
            <a:r>
              <a:rPr lang="en-US" dirty="0">
                <a:solidFill>
                  <a:schemeClr val="tx1">
                    <a:lumMod val="50000"/>
                    <a:lumOff val="50000"/>
                  </a:schemeClr>
                </a:solidFill>
                <a:latin typeface="Times New Roman" panose="02020603050405020304" pitchFamily="18" charset="0"/>
                <a:cs typeface="Times New Roman" panose="02020603050405020304" pitchFamily="18" charset="0"/>
              </a:rPr>
              <a:t>Naïve Bayes</a:t>
            </a:r>
          </a:p>
          <a:p>
            <a:pPr lvl="2"/>
            <a:r>
              <a:rPr lang="en-US" dirty="0">
                <a:solidFill>
                  <a:schemeClr val="tx1">
                    <a:lumMod val="50000"/>
                    <a:lumOff val="50000"/>
                  </a:schemeClr>
                </a:solidFill>
                <a:latin typeface="Times New Roman" panose="02020603050405020304" pitchFamily="18" charset="0"/>
                <a:cs typeface="Times New Roman" panose="02020603050405020304" pitchFamily="18" charset="0"/>
              </a:rPr>
              <a:t>Decision Trees</a:t>
            </a:r>
          </a:p>
          <a:p>
            <a:pPr lvl="2"/>
            <a:r>
              <a:rPr lang="en-US" dirty="0">
                <a:solidFill>
                  <a:schemeClr val="tx1">
                    <a:lumMod val="50000"/>
                    <a:lumOff val="50000"/>
                  </a:schemeClr>
                </a:solidFill>
                <a:latin typeface="Times New Roman" panose="02020603050405020304" pitchFamily="18" charset="0"/>
                <a:cs typeface="Times New Roman" panose="02020603050405020304" pitchFamily="18" charset="0"/>
              </a:rPr>
              <a:t>Radom Forest</a:t>
            </a:r>
          </a:p>
          <a:p>
            <a:pPr lvl="2"/>
            <a:r>
              <a:rPr lang="en-US" dirty="0">
                <a:solidFill>
                  <a:schemeClr val="tx1">
                    <a:lumMod val="50000"/>
                    <a:lumOff val="50000"/>
                  </a:schemeClr>
                </a:solidFill>
                <a:latin typeface="Times New Roman" panose="02020603050405020304" pitchFamily="18" charset="0"/>
                <a:cs typeface="Times New Roman" panose="02020603050405020304" pitchFamily="18" charset="0"/>
              </a:rPr>
              <a:t>Nearest Neighbor</a:t>
            </a:r>
          </a:p>
          <a:p>
            <a:pPr lvl="2"/>
            <a:r>
              <a:rPr lang="en-US" dirty="0">
                <a:solidFill>
                  <a:schemeClr val="tx1">
                    <a:lumMod val="50000"/>
                    <a:lumOff val="50000"/>
                  </a:schemeClr>
                </a:solidFill>
                <a:latin typeface="Times New Roman" panose="02020603050405020304" pitchFamily="18" charset="0"/>
                <a:cs typeface="Times New Roman" panose="02020603050405020304" pitchFamily="18" charset="0"/>
              </a:rPr>
              <a:t>SVM with linear and gaussian kernel</a:t>
            </a:r>
          </a:p>
          <a:p>
            <a:pPr lvl="1"/>
            <a:endParaRPr lang="en-US" dirty="0">
              <a:solidFill>
                <a:schemeClr val="tx1">
                  <a:lumMod val="50000"/>
                  <a:lumOff val="5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690938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C71713-76CD-1D04-F3F6-701A0B14FB04}"/>
              </a:ext>
            </a:extLst>
          </p:cNvPr>
          <p:cNvSpPr>
            <a:spLocks noGrp="1"/>
          </p:cNvSpPr>
          <p:nvPr>
            <p:ph type="title"/>
          </p:nvPr>
        </p:nvSpPr>
        <p:spPr/>
        <p:txBody>
          <a:bodyPr>
            <a:normAutofit/>
          </a:bodyPr>
          <a:lstStyle/>
          <a:p>
            <a:r>
              <a:rPr lang="en-US" dirty="0">
                <a:cs typeface="Times New Roman" panose="02020603050405020304" pitchFamily="18" charset="0"/>
              </a:rPr>
              <a:t>Introduction</a:t>
            </a:r>
          </a:p>
        </p:txBody>
      </p:sp>
      <p:sp>
        <p:nvSpPr>
          <p:cNvPr id="3" name="Content Placeholder 2">
            <a:extLst>
              <a:ext uri="{FF2B5EF4-FFF2-40B4-BE49-F238E27FC236}">
                <a16:creationId xmlns:a16="http://schemas.microsoft.com/office/drawing/2014/main" id="{D99A9A76-9A7E-1834-44B9-4DFADC06F42E}"/>
              </a:ext>
            </a:extLst>
          </p:cNvPr>
          <p:cNvSpPr>
            <a:spLocks noGrp="1"/>
          </p:cNvSpPr>
          <p:nvPr>
            <p:ph idx="1"/>
          </p:nvPr>
        </p:nvSpPr>
        <p:spPr>
          <a:xfrm>
            <a:off x="3858758" y="958701"/>
            <a:ext cx="7315200" cy="5120640"/>
          </a:xfrm>
        </p:spPr>
        <p:txBody>
          <a:bodyPr anchor="t">
            <a:noAutofit/>
          </a:bodyPr>
          <a:lstStyle/>
          <a:p>
            <a:pPr algn="just"/>
            <a:r>
              <a:rPr lang="en-US" sz="1900" dirty="0">
                <a:solidFill>
                  <a:schemeClr val="tx1">
                    <a:lumMod val="50000"/>
                    <a:lumOff val="50000"/>
                  </a:schemeClr>
                </a:solidFill>
                <a:latin typeface="Times New Roman" panose="02020603050405020304" pitchFamily="18" charset="0"/>
                <a:cs typeface="Times New Roman" panose="02020603050405020304" pitchFamily="18" charset="0"/>
              </a:rPr>
              <a:t>Alzheimer’s disease (AD) or also called as senile dementia is the most found type of dementia among humans. </a:t>
            </a:r>
          </a:p>
          <a:p>
            <a:pPr algn="just"/>
            <a:r>
              <a:rPr lang="en-US" sz="1900" dirty="0">
                <a:solidFill>
                  <a:schemeClr val="tx1">
                    <a:lumMod val="50000"/>
                    <a:lumOff val="50000"/>
                  </a:schemeClr>
                </a:solidFill>
                <a:latin typeface="Times New Roman" panose="02020603050405020304" pitchFamily="18" charset="0"/>
                <a:cs typeface="Times New Roman" panose="02020603050405020304" pitchFamily="18" charset="0"/>
              </a:rPr>
              <a:t>AD is formally defined as the </a:t>
            </a:r>
            <a:r>
              <a:rPr lang="en-IN" sz="1900" i="0" dirty="0">
                <a:solidFill>
                  <a:schemeClr val="tx1">
                    <a:lumMod val="50000"/>
                    <a:lumOff val="50000"/>
                  </a:schemeClr>
                </a:solidFill>
                <a:effectLst/>
                <a:latin typeface="Times New Roman" panose="02020603050405020304" pitchFamily="18" charset="0"/>
                <a:cs typeface="Times New Roman" panose="02020603050405020304" pitchFamily="18" charset="0"/>
              </a:rPr>
              <a:t>pathological deposition of folded beta-amyloid plagues, and hyper-phosphorylated neurofibrillary t au tangles in the brain leading to neurodegeneration [2]</a:t>
            </a:r>
            <a:r>
              <a:rPr lang="en-US" sz="1900" dirty="0">
                <a:solidFill>
                  <a:schemeClr val="tx1">
                    <a:lumMod val="50000"/>
                    <a:lumOff val="50000"/>
                  </a:schemeClr>
                </a:solidFill>
                <a:latin typeface="Times New Roman" panose="02020603050405020304" pitchFamily="18" charset="0"/>
                <a:cs typeface="Times New Roman" panose="02020603050405020304" pitchFamily="18" charset="0"/>
              </a:rPr>
              <a:t>. </a:t>
            </a:r>
          </a:p>
          <a:p>
            <a:pPr algn="just"/>
            <a:r>
              <a:rPr lang="en-US" sz="1900" dirty="0">
                <a:solidFill>
                  <a:schemeClr val="tx1">
                    <a:lumMod val="50000"/>
                    <a:lumOff val="50000"/>
                  </a:schemeClr>
                </a:solidFill>
                <a:latin typeface="Times New Roman" panose="02020603050405020304" pitchFamily="18" charset="0"/>
                <a:cs typeface="Times New Roman" panose="02020603050405020304" pitchFamily="18" charset="0"/>
              </a:rPr>
              <a:t>Currently there is no cure exists for this, But early detection of the AD possibility will help to manage the control and temporarily improve the symptoms [3].</a:t>
            </a:r>
          </a:p>
          <a:p>
            <a:pPr algn="just"/>
            <a:r>
              <a:rPr lang="en-US" sz="1900" dirty="0">
                <a:solidFill>
                  <a:schemeClr val="tx1">
                    <a:lumMod val="50000"/>
                    <a:lumOff val="50000"/>
                  </a:schemeClr>
                </a:solidFill>
                <a:latin typeface="Times New Roman" panose="02020603050405020304" pitchFamily="18" charset="0"/>
                <a:cs typeface="Times New Roman" panose="02020603050405020304" pitchFamily="18" charset="0"/>
              </a:rPr>
              <a:t>Gene Expression is an information which is stored in all our genes which are used for synthesis of a functional gene product which intern is used to produce end products like protein or non-coding RNA. </a:t>
            </a:r>
          </a:p>
          <a:p>
            <a:pPr algn="just"/>
            <a:r>
              <a:rPr lang="en-US" sz="1900" dirty="0">
                <a:solidFill>
                  <a:schemeClr val="tx1">
                    <a:lumMod val="50000"/>
                    <a:lumOff val="50000"/>
                  </a:schemeClr>
                </a:solidFill>
                <a:latin typeface="Times New Roman" panose="02020603050405020304" pitchFamily="18" charset="0"/>
                <a:cs typeface="Times New Roman" panose="02020603050405020304" pitchFamily="18" charset="0"/>
              </a:rPr>
              <a:t>There are many studies carried out to find the genetic associations of AD through big data and statistical methods [4 - 5] and through Machine Learning (ML) models [6]. The major challenge of using ML models is the small sample size compared with the huge dimension of characteristic features. </a:t>
            </a:r>
          </a:p>
        </p:txBody>
      </p:sp>
    </p:spTree>
    <p:extLst>
      <p:ext uri="{BB962C8B-B14F-4D97-AF65-F5344CB8AC3E}">
        <p14:creationId xmlns:p14="http://schemas.microsoft.com/office/powerpoint/2010/main" val="110978885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8">
            <a:extLst>
              <a:ext uri="{FF2B5EF4-FFF2-40B4-BE49-F238E27FC236}">
                <a16:creationId xmlns:a16="http://schemas.microsoft.com/office/drawing/2014/main" id="{AA3CC463-F933-4AC4-86E1-5AC14B0C31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0">
            <a:extLst>
              <a:ext uri="{FF2B5EF4-FFF2-40B4-BE49-F238E27FC236}">
                <a16:creationId xmlns:a16="http://schemas.microsoft.com/office/drawing/2014/main" id="{6025D2DB-A12A-44DB-B00E-F4D622329E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1331" y="480060"/>
            <a:ext cx="4180332" cy="2788074"/>
          </a:xfrm>
          <a:prstGeom prst="rect">
            <a:avLst/>
          </a:prstGeom>
          <a:solidFill>
            <a:srgbClr val="FFFFFF"/>
          </a:solidFill>
          <a:ln w="19050">
            <a:solidFill>
              <a:srgbClr val="FD991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EC875BD1-6C46-7CBB-E1E4-89014A9B8751}"/>
              </a:ext>
            </a:extLst>
          </p:cNvPr>
          <p:cNvPicPr>
            <a:picLocks noChangeAspect="1"/>
          </p:cNvPicPr>
          <p:nvPr/>
        </p:nvPicPr>
        <p:blipFill>
          <a:blip r:embed="rId2"/>
          <a:stretch>
            <a:fillRect/>
          </a:stretch>
        </p:blipFill>
        <p:spPr>
          <a:xfrm>
            <a:off x="559139" y="912563"/>
            <a:ext cx="3981763" cy="1923068"/>
          </a:xfrm>
          <a:prstGeom prst="rect">
            <a:avLst/>
          </a:prstGeom>
        </p:spPr>
      </p:pic>
      <p:sp>
        <p:nvSpPr>
          <p:cNvPr id="13" name="Rectangle 12">
            <a:extLst>
              <a:ext uri="{FF2B5EF4-FFF2-40B4-BE49-F238E27FC236}">
                <a16:creationId xmlns:a16="http://schemas.microsoft.com/office/drawing/2014/main" id="{CE7E7877-F64E-4EEA-B778-138031EFF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1331" y="3603670"/>
            <a:ext cx="4180332" cy="2788074"/>
          </a:xfrm>
          <a:prstGeom prst="rect">
            <a:avLst/>
          </a:prstGeom>
          <a:solidFill>
            <a:srgbClr val="FFFFFF"/>
          </a:solidFill>
          <a:ln w="19050">
            <a:solidFill>
              <a:srgbClr val="FD991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7DD6C4F3-70FD-4F13-919C-702EE48864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0596" y="487090"/>
            <a:ext cx="6741849" cy="5897880"/>
          </a:xfrm>
          <a:prstGeom prst="rect">
            <a:avLst/>
          </a:prstGeom>
          <a:solidFill>
            <a:srgbClr val="FFFF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A1074B0A-8141-3079-CCB5-E7977E7BB581}"/>
              </a:ext>
            </a:extLst>
          </p:cNvPr>
          <p:cNvPicPr>
            <a:picLocks noChangeAspect="1"/>
          </p:cNvPicPr>
          <p:nvPr/>
        </p:nvPicPr>
        <p:blipFill>
          <a:blip r:embed="rId3"/>
          <a:stretch>
            <a:fillRect/>
          </a:stretch>
        </p:blipFill>
        <p:spPr>
          <a:xfrm>
            <a:off x="4988820" y="2017966"/>
            <a:ext cx="6741849" cy="2836128"/>
          </a:xfrm>
          <a:prstGeom prst="rect">
            <a:avLst/>
          </a:prstGeom>
        </p:spPr>
      </p:pic>
      <p:pic>
        <p:nvPicPr>
          <p:cNvPr id="4" name="Picture 3">
            <a:extLst>
              <a:ext uri="{FF2B5EF4-FFF2-40B4-BE49-F238E27FC236}">
                <a16:creationId xmlns:a16="http://schemas.microsoft.com/office/drawing/2014/main" id="{C8F30055-8AF8-A717-FC01-5311D5336AF9}"/>
              </a:ext>
            </a:extLst>
          </p:cNvPr>
          <p:cNvPicPr>
            <a:picLocks noChangeAspect="1"/>
          </p:cNvPicPr>
          <p:nvPr/>
        </p:nvPicPr>
        <p:blipFill>
          <a:blip r:embed="rId4"/>
          <a:stretch>
            <a:fillRect/>
          </a:stretch>
        </p:blipFill>
        <p:spPr>
          <a:xfrm>
            <a:off x="529278" y="3642512"/>
            <a:ext cx="4041486" cy="2596923"/>
          </a:xfrm>
          <a:prstGeom prst="rect">
            <a:avLst/>
          </a:prstGeom>
        </p:spPr>
      </p:pic>
    </p:spTree>
    <p:extLst>
      <p:ext uri="{BB962C8B-B14F-4D97-AF65-F5344CB8AC3E}">
        <p14:creationId xmlns:p14="http://schemas.microsoft.com/office/powerpoint/2010/main" val="425654746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E977BF4A-8DEA-7C9D-394F-F1DC4FDABF63}"/>
              </a:ext>
            </a:extLst>
          </p:cNvPr>
          <p:cNvSpPr>
            <a:spLocks noGrp="1"/>
          </p:cNvSpPr>
          <p:nvPr>
            <p:ph sz="half" idx="2"/>
          </p:nvPr>
        </p:nvSpPr>
        <p:spPr>
          <a:xfrm>
            <a:off x="3867912" y="2011680"/>
            <a:ext cx="7772400" cy="3556536"/>
          </a:xfrm>
        </p:spPr>
        <p:txBody>
          <a:bodyPr anchor="t">
            <a:normAutofit/>
          </a:bodyPr>
          <a:lstStyle/>
          <a:p>
            <a:r>
              <a:rPr lang="en-US" sz="1600" dirty="0">
                <a:solidFill>
                  <a:schemeClr val="tx1">
                    <a:lumMod val="50000"/>
                    <a:lumOff val="50000"/>
                  </a:schemeClr>
                </a:solidFill>
                <a:latin typeface="Times New Roman" panose="02020603050405020304" pitchFamily="18" charset="0"/>
                <a:cs typeface="Times New Roman" panose="02020603050405020304" pitchFamily="18" charset="0"/>
              </a:rPr>
              <a:t>This study is performed to explore gene expression extracted from brains prefrontal cortex for early detection of Alzheimer’s rather relying on the conventional way of detection using brain images using MRI’s.</a:t>
            </a:r>
          </a:p>
          <a:p>
            <a:r>
              <a:rPr lang="en-US" sz="1600" dirty="0">
                <a:solidFill>
                  <a:schemeClr val="tx1">
                    <a:lumMod val="50000"/>
                    <a:lumOff val="50000"/>
                  </a:schemeClr>
                </a:solidFill>
                <a:latin typeface="Times New Roman" panose="02020603050405020304" pitchFamily="18" charset="0"/>
                <a:cs typeface="Times New Roman" panose="02020603050405020304" pitchFamily="18" charset="0"/>
              </a:rPr>
              <a:t>Involves selection of differently expressed gene and differently expressed methylated position in multi omnics dataset.</a:t>
            </a:r>
          </a:p>
          <a:p>
            <a:r>
              <a:rPr lang="en-US" sz="1600" dirty="0">
                <a:solidFill>
                  <a:schemeClr val="tx1">
                    <a:lumMod val="50000"/>
                    <a:lumOff val="50000"/>
                  </a:schemeClr>
                </a:solidFill>
                <a:latin typeface="Times New Roman" panose="02020603050405020304" pitchFamily="18" charset="0"/>
                <a:cs typeface="Times New Roman" panose="02020603050405020304" pitchFamily="18" charset="0"/>
              </a:rPr>
              <a:t>Showcases integration of gene expression data and DNA methylation data.</a:t>
            </a:r>
          </a:p>
          <a:p>
            <a:r>
              <a:rPr lang="en-US" sz="1600" dirty="0">
                <a:solidFill>
                  <a:schemeClr val="tx1">
                    <a:lumMod val="50000"/>
                    <a:lumOff val="50000"/>
                  </a:schemeClr>
                </a:solidFill>
                <a:latin typeface="Times New Roman" panose="02020603050405020304" pitchFamily="18" charset="0"/>
                <a:cs typeface="Times New Roman" panose="02020603050405020304" pitchFamily="18" charset="0"/>
              </a:rPr>
              <a:t>Feature selection and Prediction model seen to be outperformed the existing conventional machine learning algorithms.</a:t>
            </a:r>
          </a:p>
        </p:txBody>
      </p:sp>
      <p:sp>
        <p:nvSpPr>
          <p:cNvPr id="9" name="TextBox 8">
            <a:extLst>
              <a:ext uri="{FF2B5EF4-FFF2-40B4-BE49-F238E27FC236}">
                <a16:creationId xmlns:a16="http://schemas.microsoft.com/office/drawing/2014/main" id="{008F78EE-1CBC-BA30-6AF8-D86E756276C1}"/>
              </a:ext>
            </a:extLst>
          </p:cNvPr>
          <p:cNvSpPr txBox="1"/>
          <p:nvPr/>
        </p:nvSpPr>
        <p:spPr>
          <a:xfrm>
            <a:off x="3867912" y="804672"/>
            <a:ext cx="7772400" cy="984885"/>
          </a:xfrm>
          <a:prstGeom prst="rect">
            <a:avLst/>
          </a:prstGeom>
          <a:noFill/>
        </p:spPr>
        <p:txBody>
          <a:bodyPr wrap="square" rtlCol="0">
            <a:spAutoFit/>
          </a:bodyPr>
          <a:lstStyle/>
          <a:p>
            <a:r>
              <a:rPr lang="en-IN" sz="2200" b="0" i="0" dirty="0">
                <a:effectLst/>
                <a:latin typeface="Times New Roman" panose="02020603050405020304" pitchFamily="18" charset="0"/>
                <a:cs typeface="Times New Roman" panose="02020603050405020304" pitchFamily="18" charset="0"/>
              </a:rPr>
              <a:t>Prediction of Alzheimer’s disease based on deep neural network by integrating gene expression and DNA methylation datasets, </a:t>
            </a:r>
            <a:r>
              <a:rPr lang="en-IN" sz="1400" b="0" i="0" dirty="0">
                <a:solidFill>
                  <a:schemeClr val="tx1">
                    <a:lumMod val="65000"/>
                    <a:lumOff val="35000"/>
                  </a:schemeClr>
                </a:solidFill>
                <a:effectLst/>
                <a:latin typeface="Times New Roman" panose="02020603050405020304" pitchFamily="18" charset="0"/>
                <a:cs typeface="Times New Roman" panose="02020603050405020304" pitchFamily="18" charset="0"/>
              </a:rPr>
              <a:t>Chihyun Park, </a:t>
            </a:r>
            <a:r>
              <a:rPr lang="en-IN" sz="1400" b="0" i="0" dirty="0" err="1">
                <a:solidFill>
                  <a:schemeClr val="tx1">
                    <a:lumMod val="65000"/>
                    <a:lumOff val="35000"/>
                  </a:schemeClr>
                </a:solidFill>
                <a:effectLst/>
                <a:latin typeface="Times New Roman" panose="02020603050405020304" pitchFamily="18" charset="0"/>
                <a:cs typeface="Times New Roman" panose="02020603050405020304" pitchFamily="18" charset="0"/>
              </a:rPr>
              <a:t>Jihwan</a:t>
            </a:r>
            <a:r>
              <a:rPr lang="en-IN" sz="1400" b="0" i="0" dirty="0">
                <a:solidFill>
                  <a:schemeClr val="tx1">
                    <a:lumMod val="65000"/>
                    <a:lumOff val="35000"/>
                  </a:schemeClr>
                </a:solidFill>
                <a:effectLst/>
                <a:latin typeface="Times New Roman" panose="02020603050405020304" pitchFamily="18" charset="0"/>
                <a:cs typeface="Times New Roman" panose="02020603050405020304" pitchFamily="18" charset="0"/>
              </a:rPr>
              <a:t> Ha, </a:t>
            </a:r>
            <a:r>
              <a:rPr lang="en-IN" sz="1400" b="0" i="0" dirty="0" err="1">
                <a:solidFill>
                  <a:schemeClr val="tx1">
                    <a:lumMod val="65000"/>
                    <a:lumOff val="35000"/>
                  </a:schemeClr>
                </a:solidFill>
                <a:effectLst/>
                <a:latin typeface="Times New Roman" panose="02020603050405020304" pitchFamily="18" charset="0"/>
                <a:cs typeface="Times New Roman" panose="02020603050405020304" pitchFamily="18" charset="0"/>
              </a:rPr>
              <a:t>Sanghyun</a:t>
            </a:r>
            <a:r>
              <a:rPr lang="en-IN" sz="1400" b="0" i="0" dirty="0">
                <a:solidFill>
                  <a:schemeClr val="tx1">
                    <a:lumMod val="65000"/>
                    <a:lumOff val="35000"/>
                  </a:schemeClr>
                </a:solidFill>
                <a:effectLst/>
                <a:latin typeface="Times New Roman" panose="02020603050405020304" pitchFamily="18" charset="0"/>
                <a:cs typeface="Times New Roman" panose="02020603050405020304" pitchFamily="18" charset="0"/>
              </a:rPr>
              <a:t> Park - Elsevier, Expert Systems with Applications, Volume 140, 2020,</a:t>
            </a:r>
            <a:endParaRPr lang="en-US" sz="1400" dirty="0">
              <a:solidFill>
                <a:schemeClr val="tx1">
                  <a:lumMod val="65000"/>
                  <a:lumOff val="35000"/>
                </a:schemeClr>
              </a:solidFill>
              <a:latin typeface="Times New Roman" panose="02020603050405020304" pitchFamily="18" charset="0"/>
              <a:cs typeface="Times New Roman" panose="02020603050405020304" pitchFamily="18" charset="0"/>
            </a:endParaRPr>
          </a:p>
        </p:txBody>
      </p:sp>
      <p:pic>
        <p:nvPicPr>
          <p:cNvPr id="2" name="Picture 1">
            <a:extLst>
              <a:ext uri="{FF2B5EF4-FFF2-40B4-BE49-F238E27FC236}">
                <a16:creationId xmlns:a16="http://schemas.microsoft.com/office/drawing/2014/main" id="{8A05EBE7-85A1-66D5-3522-52907BB100EA}"/>
              </a:ext>
            </a:extLst>
          </p:cNvPr>
          <p:cNvPicPr>
            <a:picLocks noChangeAspect="1"/>
          </p:cNvPicPr>
          <p:nvPr/>
        </p:nvPicPr>
        <p:blipFill>
          <a:blip r:embed="rId2"/>
          <a:stretch>
            <a:fillRect/>
          </a:stretch>
        </p:blipFill>
        <p:spPr>
          <a:xfrm>
            <a:off x="3867912" y="4757928"/>
            <a:ext cx="7772400" cy="1295400"/>
          </a:xfrm>
          <a:prstGeom prst="rect">
            <a:avLst/>
          </a:prstGeom>
        </p:spPr>
      </p:pic>
    </p:spTree>
    <p:extLst>
      <p:ext uri="{BB962C8B-B14F-4D97-AF65-F5344CB8AC3E}">
        <p14:creationId xmlns:p14="http://schemas.microsoft.com/office/powerpoint/2010/main" val="320085423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EF58D13-3E44-3809-172D-B9DC1F7B2BE3}"/>
              </a:ext>
            </a:extLst>
          </p:cNvPr>
          <p:cNvSpPr>
            <a:spLocks noGrp="1"/>
          </p:cNvSpPr>
          <p:nvPr>
            <p:ph idx="1"/>
          </p:nvPr>
        </p:nvSpPr>
        <p:spPr/>
        <p:txBody>
          <a:bodyPr anchor="t">
            <a:normAutofit/>
          </a:bodyPr>
          <a:lstStyle/>
          <a:p>
            <a:r>
              <a:rPr lang="en-US" sz="1600" dirty="0">
                <a:latin typeface="Times New Roman" panose="02020603050405020304" pitchFamily="18" charset="0"/>
                <a:cs typeface="Times New Roman" panose="02020603050405020304" pitchFamily="18" charset="0"/>
              </a:rPr>
              <a:t>Method:</a:t>
            </a:r>
          </a:p>
          <a:p>
            <a:pPr lvl="1"/>
            <a:r>
              <a:rPr lang="en-US" sz="1600" dirty="0">
                <a:latin typeface="Times New Roman" panose="02020603050405020304" pitchFamily="18" charset="0"/>
                <a:cs typeface="Times New Roman" panose="02020603050405020304" pitchFamily="18" charset="0"/>
              </a:rPr>
              <a:t>Dataset: GSE33000 and GSE44770 were used from GEO Omnibus for gene expression data and GSE80970 were used for DNA methylation profiles.</a:t>
            </a:r>
          </a:p>
          <a:p>
            <a:pPr marL="502920" lvl="1" indent="0">
              <a:buNone/>
            </a:pPr>
            <a:endParaRPr lang="en-US" sz="1600" dirty="0">
              <a:latin typeface="Times New Roman" panose="02020603050405020304" pitchFamily="18" charset="0"/>
              <a:cs typeface="Times New Roman" panose="02020603050405020304" pitchFamily="18" charset="0"/>
            </a:endParaRPr>
          </a:p>
          <a:p>
            <a:pPr lvl="1"/>
            <a:r>
              <a:rPr lang="en-US" sz="1600" dirty="0">
                <a:latin typeface="Times New Roman" panose="02020603050405020304" pitchFamily="18" charset="0"/>
                <a:cs typeface="Times New Roman" panose="02020603050405020304" pitchFamily="18" charset="0"/>
              </a:rPr>
              <a:t>Feature Selection: Does not consider traditional feature reduction algorithms PCA, instead use LIMMA packages which is based on t-test.</a:t>
            </a:r>
          </a:p>
          <a:p>
            <a:pPr marL="502920" lvl="1" indent="0">
              <a:buNone/>
            </a:pPr>
            <a:endParaRPr lang="en-US" sz="1600" dirty="0">
              <a:latin typeface="Times New Roman" panose="02020603050405020304" pitchFamily="18" charset="0"/>
              <a:cs typeface="Times New Roman" panose="02020603050405020304" pitchFamily="18" charset="0"/>
            </a:endParaRPr>
          </a:p>
          <a:p>
            <a:pPr lvl="1"/>
            <a:r>
              <a:rPr lang="en-US" sz="1600" dirty="0">
                <a:latin typeface="Times New Roman" panose="02020603050405020304" pitchFamily="18" charset="0"/>
                <a:cs typeface="Times New Roman" panose="02020603050405020304" pitchFamily="18" charset="0"/>
              </a:rPr>
              <a:t>Prediction Model:</a:t>
            </a:r>
          </a:p>
          <a:p>
            <a:pPr lvl="2"/>
            <a:r>
              <a:rPr lang="en-US" dirty="0">
                <a:latin typeface="Times New Roman" panose="02020603050405020304" pitchFamily="18" charset="0"/>
                <a:cs typeface="Times New Roman" panose="02020603050405020304" pitchFamily="18" charset="0"/>
              </a:rPr>
              <a:t>SVM</a:t>
            </a:r>
          </a:p>
          <a:p>
            <a:pPr lvl="2"/>
            <a:r>
              <a:rPr lang="en-US" dirty="0">
                <a:latin typeface="Times New Roman" panose="02020603050405020304" pitchFamily="18" charset="0"/>
                <a:cs typeface="Times New Roman" panose="02020603050405020304" pitchFamily="18" charset="0"/>
              </a:rPr>
              <a:t>Naïve Bayesian</a:t>
            </a:r>
          </a:p>
          <a:p>
            <a:pPr lvl="2"/>
            <a:r>
              <a:rPr lang="en-US" dirty="0">
                <a:latin typeface="Times New Roman" panose="02020603050405020304" pitchFamily="18" charset="0"/>
                <a:cs typeface="Times New Roman" panose="02020603050405020304" pitchFamily="18" charset="0"/>
              </a:rPr>
              <a:t>Random Forest</a:t>
            </a:r>
          </a:p>
          <a:p>
            <a:pPr lvl="2"/>
            <a:r>
              <a:rPr lang="en-US" dirty="0">
                <a:latin typeface="Times New Roman" panose="02020603050405020304" pitchFamily="18" charset="0"/>
                <a:cs typeface="Times New Roman" panose="02020603050405020304" pitchFamily="18" charset="0"/>
              </a:rPr>
              <a:t>DNN</a:t>
            </a:r>
          </a:p>
          <a:p>
            <a:pPr marL="960120" lvl="2" indent="0">
              <a:buNone/>
            </a:pPr>
            <a:r>
              <a:rPr lang="en-US" dirty="0">
                <a:latin typeface="Times New Roman" panose="02020603050405020304" pitchFamily="18" charset="0"/>
                <a:cs typeface="Times New Roman" panose="02020603050405020304" pitchFamily="18" charset="0"/>
              </a:rPr>
              <a:t>These were also verified with k-fold cross validation.</a:t>
            </a:r>
          </a:p>
          <a:p>
            <a:pPr lvl="1"/>
            <a:endParaRPr lang="en-US"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6535070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ABBB681-F4D2-40F2-ACC3-DE0B4B4880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9388ED0-1FEF-4E11-B488-BD661D1AC1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58470"/>
            <a:ext cx="11237976" cy="589788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Chart, bar chart&#10;&#10;Description automatically generated with medium confidence">
            <a:extLst>
              <a:ext uri="{FF2B5EF4-FFF2-40B4-BE49-F238E27FC236}">
                <a16:creationId xmlns:a16="http://schemas.microsoft.com/office/drawing/2014/main" id="{245BABC7-A4CB-D1EC-4016-F0AFB7C03440}"/>
              </a:ext>
            </a:extLst>
          </p:cNvPr>
          <p:cNvPicPr>
            <a:picLocks noChangeAspect="1"/>
          </p:cNvPicPr>
          <p:nvPr/>
        </p:nvPicPr>
        <p:blipFill>
          <a:blip r:embed="rId2"/>
          <a:stretch>
            <a:fillRect/>
          </a:stretch>
        </p:blipFill>
        <p:spPr>
          <a:xfrm>
            <a:off x="1214560" y="771434"/>
            <a:ext cx="9762881" cy="5271953"/>
          </a:xfrm>
          <a:prstGeom prst="rect">
            <a:avLst/>
          </a:prstGeom>
        </p:spPr>
      </p:pic>
    </p:spTree>
    <p:extLst>
      <p:ext uri="{BB962C8B-B14F-4D97-AF65-F5344CB8AC3E}">
        <p14:creationId xmlns:p14="http://schemas.microsoft.com/office/powerpoint/2010/main" val="171081922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E977BF4A-8DEA-7C9D-394F-F1DC4FDABF63}"/>
              </a:ext>
            </a:extLst>
          </p:cNvPr>
          <p:cNvSpPr>
            <a:spLocks noGrp="1"/>
          </p:cNvSpPr>
          <p:nvPr>
            <p:ph sz="half" idx="2"/>
          </p:nvPr>
        </p:nvSpPr>
        <p:spPr>
          <a:xfrm>
            <a:off x="3867912" y="2340864"/>
            <a:ext cx="7772400" cy="4043200"/>
          </a:xfrm>
        </p:spPr>
        <p:txBody>
          <a:bodyPr anchor="t">
            <a:normAutofit/>
          </a:bodyPr>
          <a:lstStyle/>
          <a:p>
            <a:r>
              <a:rPr lang="en-US" sz="1600" dirty="0">
                <a:solidFill>
                  <a:schemeClr val="tx1">
                    <a:lumMod val="50000"/>
                    <a:lumOff val="50000"/>
                  </a:schemeClr>
                </a:solidFill>
                <a:latin typeface="Times New Roman" panose="02020603050405020304" pitchFamily="18" charset="0"/>
                <a:cs typeface="Times New Roman" panose="02020603050405020304" pitchFamily="18" charset="0"/>
              </a:rPr>
              <a:t>This study aims to identify the most important genes that causes the Alzheimer’s disease by using feature(gene) selection to reduce the high dimensional data size</a:t>
            </a:r>
          </a:p>
          <a:p>
            <a:r>
              <a:rPr lang="en-US" sz="1600" dirty="0">
                <a:solidFill>
                  <a:schemeClr val="tx1">
                    <a:lumMod val="50000"/>
                    <a:lumOff val="50000"/>
                  </a:schemeClr>
                </a:solidFill>
                <a:latin typeface="Times New Roman" panose="02020603050405020304" pitchFamily="18" charset="0"/>
                <a:cs typeface="Times New Roman" panose="02020603050405020304" pitchFamily="18" charset="0"/>
              </a:rPr>
              <a:t>Two-fold approach, first to remove the irrelevant features and second to predicting the AD patients.</a:t>
            </a:r>
          </a:p>
          <a:p>
            <a:r>
              <a:rPr lang="en-US" sz="1600" dirty="0">
                <a:solidFill>
                  <a:schemeClr val="tx1">
                    <a:lumMod val="50000"/>
                    <a:lumOff val="50000"/>
                  </a:schemeClr>
                </a:solidFill>
                <a:latin typeface="Times New Roman" panose="02020603050405020304" pitchFamily="18" charset="0"/>
                <a:cs typeface="Times New Roman" panose="02020603050405020304" pitchFamily="18" charset="0"/>
              </a:rPr>
              <a:t>Statistical methods are explored for Gene Selection and CNN (Convolutional Neural Networks) along with K-Means is explored for classification.</a:t>
            </a:r>
          </a:p>
        </p:txBody>
      </p:sp>
      <p:sp>
        <p:nvSpPr>
          <p:cNvPr id="9" name="TextBox 8">
            <a:extLst>
              <a:ext uri="{FF2B5EF4-FFF2-40B4-BE49-F238E27FC236}">
                <a16:creationId xmlns:a16="http://schemas.microsoft.com/office/drawing/2014/main" id="{008F78EE-1CBC-BA30-6AF8-D86E756276C1}"/>
              </a:ext>
            </a:extLst>
          </p:cNvPr>
          <p:cNvSpPr txBox="1"/>
          <p:nvPr/>
        </p:nvSpPr>
        <p:spPr>
          <a:xfrm>
            <a:off x="3867912" y="804672"/>
            <a:ext cx="7772400" cy="1200329"/>
          </a:xfrm>
          <a:prstGeom prst="rect">
            <a:avLst/>
          </a:prstGeom>
          <a:noFill/>
        </p:spPr>
        <p:txBody>
          <a:bodyPr wrap="square" rtlCol="0">
            <a:spAutoFit/>
          </a:bodyPr>
          <a:lstStyle/>
          <a:p>
            <a:r>
              <a:rPr lang="en-IN" sz="2200" b="0" i="0" dirty="0">
                <a:effectLst/>
                <a:latin typeface="Times New Roman" panose="02020603050405020304" pitchFamily="18" charset="0"/>
                <a:cs typeface="Times New Roman" panose="02020603050405020304" pitchFamily="18" charset="0"/>
              </a:rPr>
              <a:t>Microarray Gene Expression Data for Detection Alzheimer’s Disease Using k-means and Deep Learning, </a:t>
            </a:r>
            <a:r>
              <a:rPr lang="en-IN" sz="1400" b="0" i="0" dirty="0">
                <a:solidFill>
                  <a:schemeClr val="tx1">
                    <a:lumMod val="65000"/>
                    <a:lumOff val="35000"/>
                  </a:schemeClr>
                </a:solidFill>
                <a:effectLst/>
                <a:latin typeface="Times New Roman" panose="02020603050405020304" pitchFamily="18" charset="0"/>
                <a:cs typeface="Times New Roman" panose="02020603050405020304" pitchFamily="18" charset="0"/>
              </a:rPr>
              <a:t>H. M. AL-Bermany and S. Z. AL-Rashid – IEEE 7th International Engineering Conference “Research &amp; Innovation amid Global Pandemic" (IEC), 2021, pp. 13-19</a:t>
            </a:r>
            <a:endParaRPr lang="en-US" sz="1400" dirty="0">
              <a:solidFill>
                <a:schemeClr val="tx1">
                  <a:lumMod val="65000"/>
                  <a:lumOff val="35000"/>
                </a:schemeClr>
              </a:solidFill>
              <a:latin typeface="Times New Roman" panose="02020603050405020304" pitchFamily="18" charset="0"/>
              <a:cs typeface="Times New Roman" panose="02020603050405020304" pitchFamily="18" charset="0"/>
            </a:endParaRPr>
          </a:p>
        </p:txBody>
      </p:sp>
      <p:graphicFrame>
        <p:nvGraphicFramePr>
          <p:cNvPr id="2" name="Table 2">
            <a:extLst>
              <a:ext uri="{FF2B5EF4-FFF2-40B4-BE49-F238E27FC236}">
                <a16:creationId xmlns:a16="http://schemas.microsoft.com/office/drawing/2014/main" id="{E6E56286-E930-55EB-CD47-0D57AE226C40}"/>
              </a:ext>
            </a:extLst>
          </p:cNvPr>
          <p:cNvGraphicFramePr>
            <a:graphicFrameLocks noGrp="1"/>
          </p:cNvGraphicFramePr>
          <p:nvPr>
            <p:extLst>
              <p:ext uri="{D42A27DB-BD31-4B8C-83A1-F6EECF244321}">
                <p14:modId xmlns:p14="http://schemas.microsoft.com/office/powerpoint/2010/main" val="545918099"/>
              </p:ext>
            </p:extLst>
          </p:nvPr>
        </p:nvGraphicFramePr>
        <p:xfrm>
          <a:off x="3720767" y="4940808"/>
          <a:ext cx="7772400" cy="1112520"/>
        </p:xfrm>
        <a:graphic>
          <a:graphicData uri="http://schemas.openxmlformats.org/drawingml/2006/table">
            <a:tbl>
              <a:tblPr firstRow="1" bandRow="1">
                <a:tableStyleId>{5C22544A-7EE6-4342-B048-85BDC9FD1C3A}</a:tableStyleId>
              </a:tblPr>
              <a:tblGrid>
                <a:gridCol w="2590800">
                  <a:extLst>
                    <a:ext uri="{9D8B030D-6E8A-4147-A177-3AD203B41FA5}">
                      <a16:colId xmlns:a16="http://schemas.microsoft.com/office/drawing/2014/main" val="704746715"/>
                    </a:ext>
                  </a:extLst>
                </a:gridCol>
                <a:gridCol w="2590800">
                  <a:extLst>
                    <a:ext uri="{9D8B030D-6E8A-4147-A177-3AD203B41FA5}">
                      <a16:colId xmlns:a16="http://schemas.microsoft.com/office/drawing/2014/main" val="3556730624"/>
                    </a:ext>
                  </a:extLst>
                </a:gridCol>
                <a:gridCol w="2590800">
                  <a:extLst>
                    <a:ext uri="{9D8B030D-6E8A-4147-A177-3AD203B41FA5}">
                      <a16:colId xmlns:a16="http://schemas.microsoft.com/office/drawing/2014/main" val="3618288428"/>
                    </a:ext>
                  </a:extLst>
                </a:gridCol>
              </a:tblGrid>
              <a:tr h="370840">
                <a:tc>
                  <a:txBody>
                    <a:bodyPr/>
                    <a:lstStyle/>
                    <a:p>
                      <a:pPr algn="ctr"/>
                      <a:r>
                        <a:rPr lang="en-US" sz="1600" dirty="0">
                          <a:latin typeface="Times New Roman" panose="02020603050405020304" pitchFamily="18" charset="0"/>
                          <a:cs typeface="Times New Roman" panose="02020603050405020304" pitchFamily="18" charset="0"/>
                        </a:rPr>
                        <a:t>Feature Selection</a:t>
                      </a:r>
                    </a:p>
                  </a:txBody>
                  <a:tcPr/>
                </a:tc>
                <a:tc>
                  <a:txBody>
                    <a:bodyPr/>
                    <a:lstStyle/>
                    <a:p>
                      <a:pPr algn="ctr"/>
                      <a:r>
                        <a:rPr lang="en-US" sz="1600" dirty="0">
                          <a:latin typeface="Times New Roman" panose="02020603050405020304" pitchFamily="18" charset="0"/>
                          <a:cs typeface="Times New Roman" panose="02020603050405020304" pitchFamily="18" charset="0"/>
                        </a:rPr>
                        <a:t>Prediction Method</a:t>
                      </a:r>
                    </a:p>
                  </a:txBody>
                  <a:tcPr/>
                </a:tc>
                <a:tc>
                  <a:txBody>
                    <a:bodyPr/>
                    <a:lstStyle/>
                    <a:p>
                      <a:pPr algn="ctr"/>
                      <a:r>
                        <a:rPr lang="en-US" sz="1600" dirty="0">
                          <a:latin typeface="Times New Roman" panose="02020603050405020304" pitchFamily="18" charset="0"/>
                          <a:cs typeface="Times New Roman" panose="02020603050405020304" pitchFamily="18" charset="0"/>
                        </a:rPr>
                        <a:t>Accuracy</a:t>
                      </a:r>
                    </a:p>
                  </a:txBody>
                  <a:tcPr/>
                </a:tc>
                <a:extLst>
                  <a:ext uri="{0D108BD9-81ED-4DB2-BD59-A6C34878D82A}">
                    <a16:rowId xmlns:a16="http://schemas.microsoft.com/office/drawing/2014/main" val="3250898791"/>
                  </a:ext>
                </a:extLst>
              </a:tr>
              <a:tr h="370840">
                <a:tc>
                  <a:txBody>
                    <a:bodyPr/>
                    <a:lstStyle/>
                    <a:p>
                      <a:pPr algn="ctr"/>
                      <a:r>
                        <a:rPr lang="en-US" sz="1600" dirty="0">
                          <a:latin typeface="Times New Roman" panose="02020603050405020304" pitchFamily="18" charset="0"/>
                          <a:cs typeface="Times New Roman" panose="02020603050405020304" pitchFamily="18" charset="0"/>
                        </a:rPr>
                        <a:t>ANOVA</a:t>
                      </a:r>
                    </a:p>
                  </a:txBody>
                  <a:tcPr/>
                </a:tc>
                <a:tc>
                  <a:txBody>
                    <a:bodyPr/>
                    <a:lstStyle/>
                    <a:p>
                      <a:pPr algn="ctr"/>
                      <a:r>
                        <a:rPr lang="en-US" sz="1600" dirty="0">
                          <a:latin typeface="Times New Roman" panose="02020603050405020304" pitchFamily="18" charset="0"/>
                          <a:cs typeface="Times New Roman" panose="02020603050405020304" pitchFamily="18" charset="0"/>
                        </a:rPr>
                        <a:t>K-means with CNN</a:t>
                      </a:r>
                    </a:p>
                  </a:txBody>
                  <a:tcPr/>
                </a:tc>
                <a:tc>
                  <a:txBody>
                    <a:bodyPr/>
                    <a:lstStyle/>
                    <a:p>
                      <a:pPr algn="ctr"/>
                      <a:r>
                        <a:rPr lang="en-US" sz="1600" dirty="0">
                          <a:latin typeface="Times New Roman" panose="02020603050405020304" pitchFamily="18" charset="0"/>
                          <a:cs typeface="Times New Roman" panose="02020603050405020304" pitchFamily="18" charset="0"/>
                        </a:rPr>
                        <a:t>92.9%</a:t>
                      </a:r>
                    </a:p>
                  </a:txBody>
                  <a:tcPr/>
                </a:tc>
                <a:extLst>
                  <a:ext uri="{0D108BD9-81ED-4DB2-BD59-A6C34878D82A}">
                    <a16:rowId xmlns:a16="http://schemas.microsoft.com/office/drawing/2014/main" val="1557469964"/>
                  </a:ext>
                </a:extLst>
              </a:tr>
              <a:tr h="370840">
                <a:tc>
                  <a:txBody>
                    <a:bodyPr/>
                    <a:lstStyle/>
                    <a:p>
                      <a:pPr algn="ctr"/>
                      <a:r>
                        <a:rPr lang="en-US" sz="1600" dirty="0">
                          <a:latin typeface="Times New Roman" panose="02020603050405020304" pitchFamily="18" charset="0"/>
                          <a:cs typeface="Times New Roman" panose="02020603050405020304" pitchFamily="18" charset="0"/>
                        </a:rPr>
                        <a:t>MI</a:t>
                      </a:r>
                    </a:p>
                  </a:txBody>
                  <a:tcPr/>
                </a:tc>
                <a:tc>
                  <a:txBody>
                    <a:bodyPr/>
                    <a:lstStyle/>
                    <a:p>
                      <a:pPr algn="ctr"/>
                      <a:r>
                        <a:rPr lang="en-US" sz="1600" dirty="0">
                          <a:latin typeface="Times New Roman" panose="02020603050405020304" pitchFamily="18" charset="0"/>
                          <a:cs typeface="Times New Roman" panose="02020603050405020304" pitchFamily="18" charset="0"/>
                        </a:rPr>
                        <a:t>K-means with CNN</a:t>
                      </a:r>
                    </a:p>
                  </a:txBody>
                  <a:tcPr/>
                </a:tc>
                <a:tc>
                  <a:txBody>
                    <a:bodyPr/>
                    <a:lstStyle/>
                    <a:p>
                      <a:pPr algn="ctr"/>
                      <a:r>
                        <a:rPr lang="en-US" sz="1600" dirty="0">
                          <a:latin typeface="Times New Roman" panose="02020603050405020304" pitchFamily="18" charset="0"/>
                          <a:cs typeface="Times New Roman" panose="02020603050405020304" pitchFamily="18" charset="0"/>
                        </a:rPr>
                        <a:t>88.6%</a:t>
                      </a:r>
                    </a:p>
                  </a:txBody>
                  <a:tcPr/>
                </a:tc>
                <a:extLst>
                  <a:ext uri="{0D108BD9-81ED-4DB2-BD59-A6C34878D82A}">
                    <a16:rowId xmlns:a16="http://schemas.microsoft.com/office/drawing/2014/main" val="1007624138"/>
                  </a:ext>
                </a:extLst>
              </a:tr>
            </a:tbl>
          </a:graphicData>
        </a:graphic>
      </p:graphicFrame>
    </p:spTree>
    <p:extLst>
      <p:ext uri="{BB962C8B-B14F-4D97-AF65-F5344CB8AC3E}">
        <p14:creationId xmlns:p14="http://schemas.microsoft.com/office/powerpoint/2010/main" val="190775132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5267A07-DD7C-D7A0-25B4-FF63BCDFD4C6}"/>
              </a:ext>
            </a:extLst>
          </p:cNvPr>
          <p:cNvSpPr>
            <a:spLocks noGrp="1"/>
          </p:cNvSpPr>
          <p:nvPr>
            <p:ph idx="1"/>
          </p:nvPr>
        </p:nvSpPr>
        <p:spPr/>
        <p:txBody>
          <a:bodyPr anchor="t">
            <a:normAutofit/>
          </a:bodyPr>
          <a:lstStyle/>
          <a:p>
            <a:r>
              <a:rPr lang="en-US" sz="1600" dirty="0">
                <a:solidFill>
                  <a:schemeClr val="tx1">
                    <a:lumMod val="50000"/>
                    <a:lumOff val="50000"/>
                  </a:schemeClr>
                </a:solidFill>
                <a:latin typeface="Times New Roman" panose="02020603050405020304" pitchFamily="18" charset="0"/>
                <a:cs typeface="Times New Roman" panose="02020603050405020304" pitchFamily="18" charset="0"/>
              </a:rPr>
              <a:t>Method:</a:t>
            </a:r>
          </a:p>
          <a:p>
            <a:pPr lvl="1"/>
            <a:r>
              <a:rPr lang="en-US" sz="1600" dirty="0">
                <a:solidFill>
                  <a:schemeClr val="tx1">
                    <a:lumMod val="50000"/>
                    <a:lumOff val="50000"/>
                  </a:schemeClr>
                </a:solidFill>
                <a:latin typeface="Times New Roman" panose="02020603050405020304" pitchFamily="18" charset="0"/>
                <a:cs typeface="Times New Roman" panose="02020603050405020304" pitchFamily="18" charset="0"/>
              </a:rPr>
              <a:t>Dataset: from GEO Omnibus the following were used, GSE63060 and GSE63061. These have 16382 gene symbols and 569 samples, out of which 245 are samples are of AD patients.</a:t>
            </a:r>
          </a:p>
          <a:p>
            <a:pPr marL="502920" lvl="1" indent="0">
              <a:buNone/>
            </a:pPr>
            <a:endParaRPr lang="en-US" sz="1600" dirty="0">
              <a:solidFill>
                <a:schemeClr val="tx1">
                  <a:lumMod val="50000"/>
                  <a:lumOff val="50000"/>
                </a:schemeClr>
              </a:solidFill>
              <a:latin typeface="Times New Roman" panose="02020603050405020304" pitchFamily="18" charset="0"/>
              <a:cs typeface="Times New Roman" panose="02020603050405020304" pitchFamily="18" charset="0"/>
            </a:endParaRPr>
          </a:p>
          <a:p>
            <a:pPr lvl="1"/>
            <a:r>
              <a:rPr lang="en-US" sz="1600" dirty="0">
                <a:solidFill>
                  <a:schemeClr val="tx1">
                    <a:lumMod val="50000"/>
                    <a:lumOff val="50000"/>
                  </a:schemeClr>
                </a:solidFill>
                <a:latin typeface="Times New Roman" panose="02020603050405020304" pitchFamily="18" charset="0"/>
                <a:cs typeface="Times New Roman" panose="02020603050405020304" pitchFamily="18" charset="0"/>
              </a:rPr>
              <a:t>Preprocessing: Noise removed and did batch normalization using Min-Max normalization.</a:t>
            </a:r>
          </a:p>
          <a:p>
            <a:pPr marL="502920" lvl="1" indent="0">
              <a:buNone/>
            </a:pPr>
            <a:endParaRPr lang="en-US" sz="1600" dirty="0">
              <a:solidFill>
                <a:schemeClr val="tx1">
                  <a:lumMod val="50000"/>
                  <a:lumOff val="50000"/>
                </a:schemeClr>
              </a:solidFill>
              <a:latin typeface="Times New Roman" panose="02020603050405020304" pitchFamily="18" charset="0"/>
              <a:cs typeface="Times New Roman" panose="02020603050405020304" pitchFamily="18" charset="0"/>
            </a:endParaRPr>
          </a:p>
          <a:p>
            <a:pPr lvl="1"/>
            <a:r>
              <a:rPr lang="en-US" sz="1600" dirty="0">
                <a:solidFill>
                  <a:schemeClr val="tx1">
                    <a:lumMod val="50000"/>
                    <a:lumOff val="50000"/>
                  </a:schemeClr>
                </a:solidFill>
                <a:latin typeface="Times New Roman" panose="02020603050405020304" pitchFamily="18" charset="0"/>
                <a:cs typeface="Times New Roman" panose="02020603050405020304" pitchFamily="18" charset="0"/>
              </a:rPr>
              <a:t>Gene Selection:</a:t>
            </a:r>
          </a:p>
          <a:p>
            <a:pPr lvl="2"/>
            <a:r>
              <a:rPr lang="en-US" dirty="0">
                <a:solidFill>
                  <a:schemeClr val="tx1">
                    <a:lumMod val="50000"/>
                    <a:lumOff val="50000"/>
                  </a:schemeClr>
                </a:solidFill>
                <a:latin typeface="Times New Roman" panose="02020603050405020304" pitchFamily="18" charset="0"/>
                <a:cs typeface="Times New Roman" panose="02020603050405020304" pitchFamily="18" charset="0"/>
              </a:rPr>
              <a:t>ANOVA</a:t>
            </a:r>
          </a:p>
          <a:p>
            <a:pPr lvl="2"/>
            <a:r>
              <a:rPr lang="en-US" dirty="0">
                <a:solidFill>
                  <a:schemeClr val="tx1">
                    <a:lumMod val="50000"/>
                    <a:lumOff val="50000"/>
                  </a:schemeClr>
                </a:solidFill>
                <a:latin typeface="Times New Roman" panose="02020603050405020304" pitchFamily="18" charset="0"/>
                <a:cs typeface="Times New Roman" panose="02020603050405020304" pitchFamily="18" charset="0"/>
              </a:rPr>
              <a:t>MI (Mutual Information)</a:t>
            </a:r>
          </a:p>
          <a:p>
            <a:pPr marL="960120" lvl="2" indent="0">
              <a:buNone/>
            </a:pPr>
            <a:endParaRPr lang="en-US" dirty="0">
              <a:solidFill>
                <a:schemeClr val="tx1">
                  <a:lumMod val="50000"/>
                  <a:lumOff val="50000"/>
                </a:schemeClr>
              </a:solidFill>
              <a:latin typeface="Times New Roman" panose="02020603050405020304" pitchFamily="18" charset="0"/>
              <a:cs typeface="Times New Roman" panose="02020603050405020304" pitchFamily="18" charset="0"/>
            </a:endParaRPr>
          </a:p>
          <a:p>
            <a:pPr lvl="1"/>
            <a:r>
              <a:rPr lang="en-US" sz="1600" dirty="0">
                <a:solidFill>
                  <a:schemeClr val="tx1">
                    <a:lumMod val="50000"/>
                    <a:lumOff val="50000"/>
                  </a:schemeClr>
                </a:solidFill>
                <a:latin typeface="Times New Roman" panose="02020603050405020304" pitchFamily="18" charset="0"/>
                <a:cs typeface="Times New Roman" panose="02020603050405020304" pitchFamily="18" charset="0"/>
              </a:rPr>
              <a:t>Prediction:</a:t>
            </a:r>
          </a:p>
          <a:p>
            <a:pPr lvl="2"/>
            <a:r>
              <a:rPr lang="en-US" dirty="0">
                <a:solidFill>
                  <a:schemeClr val="tx1">
                    <a:lumMod val="50000"/>
                    <a:lumOff val="50000"/>
                  </a:schemeClr>
                </a:solidFill>
                <a:latin typeface="Times New Roman" panose="02020603050405020304" pitchFamily="18" charset="0"/>
                <a:cs typeface="Times New Roman" panose="02020603050405020304" pitchFamily="18" charset="0"/>
              </a:rPr>
              <a:t>K-Means clustering: employed to reduce D genes from N samples to K.</a:t>
            </a:r>
          </a:p>
          <a:p>
            <a:pPr lvl="2"/>
            <a:r>
              <a:rPr lang="en-US" dirty="0">
                <a:solidFill>
                  <a:schemeClr val="tx1">
                    <a:lumMod val="50000"/>
                    <a:lumOff val="50000"/>
                  </a:schemeClr>
                </a:solidFill>
                <a:latin typeface="Times New Roman" panose="02020603050405020304" pitchFamily="18" charset="0"/>
                <a:cs typeface="Times New Roman" panose="02020603050405020304" pitchFamily="18" charset="0"/>
              </a:rPr>
              <a:t>CNN: Output from previous used for classification. 3 Convolution layers and 3 MaxPooling layers.</a:t>
            </a:r>
          </a:p>
        </p:txBody>
      </p:sp>
    </p:spTree>
    <p:extLst>
      <p:ext uri="{BB962C8B-B14F-4D97-AF65-F5344CB8AC3E}">
        <p14:creationId xmlns:p14="http://schemas.microsoft.com/office/powerpoint/2010/main" val="309920265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7">
            <a:extLst>
              <a:ext uri="{FF2B5EF4-FFF2-40B4-BE49-F238E27FC236}">
                <a16:creationId xmlns:a16="http://schemas.microsoft.com/office/drawing/2014/main" id="{56AC8650-B7FF-4277-8E84-A04FF82BAE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9">
            <a:extLst>
              <a:ext uri="{FF2B5EF4-FFF2-40B4-BE49-F238E27FC236}">
                <a16:creationId xmlns:a16="http://schemas.microsoft.com/office/drawing/2014/main" id="{E6B32571-0D20-4C1B-8C73-F2634942AB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5458121" cy="5897880"/>
          </a:xfrm>
          <a:prstGeom prst="rect">
            <a:avLst/>
          </a:prstGeom>
          <a:solidFill>
            <a:srgbClr val="FFFFFF"/>
          </a:solidFill>
          <a:ln w="25400" cap="sq">
            <a:solidFill>
              <a:schemeClr val="tx1">
                <a:lumMod val="50000"/>
                <a:lumOff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01578F14-368B-1458-E5A4-EFC53DE1FF91}"/>
              </a:ext>
            </a:extLst>
          </p:cNvPr>
          <p:cNvPicPr>
            <a:picLocks noChangeAspect="1"/>
          </p:cNvPicPr>
          <p:nvPr/>
        </p:nvPicPr>
        <p:blipFill>
          <a:blip r:embed="rId2"/>
          <a:stretch>
            <a:fillRect/>
          </a:stretch>
        </p:blipFill>
        <p:spPr>
          <a:xfrm>
            <a:off x="1043116" y="643467"/>
            <a:ext cx="4331501" cy="5571066"/>
          </a:xfrm>
          <a:prstGeom prst="rect">
            <a:avLst/>
          </a:prstGeom>
        </p:spPr>
      </p:pic>
      <p:sp>
        <p:nvSpPr>
          <p:cNvPr id="16" name="Rectangle 11">
            <a:extLst>
              <a:ext uri="{FF2B5EF4-FFF2-40B4-BE49-F238E27FC236}">
                <a16:creationId xmlns:a16="http://schemas.microsoft.com/office/drawing/2014/main" id="{A43C88AF-78D5-403B-A0D8-09A70237B3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56866" y="480060"/>
            <a:ext cx="5458121" cy="5897880"/>
          </a:xfrm>
          <a:prstGeom prst="rect">
            <a:avLst/>
          </a:prstGeom>
          <a:solidFill>
            <a:srgbClr val="FFFFFF"/>
          </a:solidFill>
          <a:ln w="25400" cap="sq">
            <a:solidFill>
              <a:schemeClr val="tx1">
                <a:lumMod val="50000"/>
                <a:lumOff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C17F9E93-440B-4FA3-CD38-2E24A5C7A134}"/>
              </a:ext>
            </a:extLst>
          </p:cNvPr>
          <p:cNvPicPr>
            <a:picLocks noChangeAspect="1"/>
          </p:cNvPicPr>
          <p:nvPr/>
        </p:nvPicPr>
        <p:blipFill>
          <a:blip r:embed="rId3"/>
          <a:stretch>
            <a:fillRect/>
          </a:stretch>
        </p:blipFill>
        <p:spPr>
          <a:xfrm>
            <a:off x="6423321" y="2524697"/>
            <a:ext cx="5130799" cy="1808606"/>
          </a:xfrm>
          <a:prstGeom prst="rect">
            <a:avLst/>
          </a:prstGeom>
        </p:spPr>
      </p:pic>
    </p:spTree>
    <p:extLst>
      <p:ext uri="{BB962C8B-B14F-4D97-AF65-F5344CB8AC3E}">
        <p14:creationId xmlns:p14="http://schemas.microsoft.com/office/powerpoint/2010/main" val="277535670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E977BF4A-8DEA-7C9D-394F-F1DC4FDABF63}"/>
              </a:ext>
            </a:extLst>
          </p:cNvPr>
          <p:cNvSpPr>
            <a:spLocks noGrp="1"/>
          </p:cNvSpPr>
          <p:nvPr>
            <p:ph sz="half" idx="2"/>
          </p:nvPr>
        </p:nvSpPr>
        <p:spPr>
          <a:xfrm>
            <a:off x="3867912" y="2404334"/>
            <a:ext cx="7772400" cy="3523068"/>
          </a:xfrm>
        </p:spPr>
        <p:txBody>
          <a:bodyPr anchor="t">
            <a:normAutofit/>
          </a:bodyPr>
          <a:lstStyle/>
          <a:p>
            <a:r>
              <a:rPr lang="en-US" sz="1600" dirty="0">
                <a:solidFill>
                  <a:schemeClr val="tx1">
                    <a:lumMod val="50000"/>
                    <a:lumOff val="50000"/>
                  </a:schemeClr>
                </a:solidFill>
                <a:latin typeface="Times New Roman" panose="02020603050405020304" pitchFamily="18" charset="0"/>
                <a:cs typeface="Times New Roman" panose="02020603050405020304" pitchFamily="18" charset="0"/>
              </a:rPr>
              <a:t>Study aims to employ the ensemble of random-forest and regularized regression model (LASSO) to the AD-associated microarray datasets from four brain regions - Prefrontal cortex, Middle temporal gyrus, Hippocampus and Entorhinal cortex.</a:t>
            </a:r>
          </a:p>
          <a:p>
            <a:r>
              <a:rPr lang="en-US" sz="1600" dirty="0">
                <a:solidFill>
                  <a:schemeClr val="tx1">
                    <a:lumMod val="50000"/>
                    <a:lumOff val="50000"/>
                  </a:schemeClr>
                </a:solidFill>
                <a:latin typeface="Times New Roman" panose="02020603050405020304" pitchFamily="18" charset="0"/>
                <a:cs typeface="Times New Roman" panose="02020603050405020304" pitchFamily="18" charset="0"/>
              </a:rPr>
              <a:t>Proposed system was observed to be the most optimum and biologically significant.</a:t>
            </a:r>
          </a:p>
          <a:p>
            <a:r>
              <a:rPr lang="en-US" sz="1600" dirty="0">
                <a:solidFill>
                  <a:schemeClr val="tx1">
                    <a:lumMod val="50000"/>
                    <a:lumOff val="50000"/>
                  </a:schemeClr>
                </a:solidFill>
                <a:latin typeface="Times New Roman" panose="02020603050405020304" pitchFamily="18" charset="0"/>
                <a:cs typeface="Times New Roman" panose="02020603050405020304" pitchFamily="18" charset="0"/>
              </a:rPr>
              <a:t>Numerous relation between non-coding RNA genes were identified.</a:t>
            </a:r>
          </a:p>
        </p:txBody>
      </p:sp>
      <p:sp>
        <p:nvSpPr>
          <p:cNvPr id="9" name="TextBox 8">
            <a:extLst>
              <a:ext uri="{FF2B5EF4-FFF2-40B4-BE49-F238E27FC236}">
                <a16:creationId xmlns:a16="http://schemas.microsoft.com/office/drawing/2014/main" id="{008F78EE-1CBC-BA30-6AF8-D86E756276C1}"/>
              </a:ext>
            </a:extLst>
          </p:cNvPr>
          <p:cNvSpPr txBox="1"/>
          <p:nvPr/>
        </p:nvSpPr>
        <p:spPr>
          <a:xfrm>
            <a:off x="3867912" y="804672"/>
            <a:ext cx="7772400" cy="984885"/>
          </a:xfrm>
          <a:prstGeom prst="rect">
            <a:avLst/>
          </a:prstGeom>
          <a:noFill/>
        </p:spPr>
        <p:txBody>
          <a:bodyPr wrap="square" rtlCol="0">
            <a:spAutoFit/>
          </a:bodyPr>
          <a:lstStyle/>
          <a:p>
            <a:r>
              <a:rPr lang="en-IN" sz="2200" b="0" i="0" dirty="0">
                <a:effectLst/>
                <a:latin typeface="Times New Roman" panose="02020603050405020304" pitchFamily="18" charset="0"/>
                <a:cs typeface="Times New Roman" panose="02020603050405020304" pitchFamily="18" charset="0"/>
              </a:rPr>
              <a:t>A machine learning approach to unmask novel gene signatures and prediction of Alzheimer’s disease within different brain regions, </a:t>
            </a:r>
            <a:r>
              <a:rPr lang="en-IN" sz="1400" b="0" i="0" dirty="0">
                <a:solidFill>
                  <a:schemeClr val="tx1">
                    <a:lumMod val="65000"/>
                    <a:lumOff val="35000"/>
                  </a:schemeClr>
                </a:solidFill>
                <a:effectLst/>
                <a:latin typeface="Times New Roman" panose="02020603050405020304" pitchFamily="18" charset="0"/>
                <a:cs typeface="Times New Roman" panose="02020603050405020304" pitchFamily="18" charset="0"/>
              </a:rPr>
              <a:t>Sharma A, Dey P– Elsevier - Genomics, Volume 113, Issue 4, 2021, Pages 1778-1789</a:t>
            </a:r>
            <a:endParaRPr lang="en-US" sz="1400" dirty="0">
              <a:solidFill>
                <a:schemeClr val="tx1">
                  <a:lumMod val="65000"/>
                  <a:lumOff val="35000"/>
                </a:schemeClr>
              </a:solidFill>
              <a:latin typeface="Times New Roman" panose="02020603050405020304" pitchFamily="18" charset="0"/>
              <a:cs typeface="Times New Roman" panose="02020603050405020304" pitchFamily="18" charset="0"/>
            </a:endParaRPr>
          </a:p>
        </p:txBody>
      </p:sp>
      <p:pic>
        <p:nvPicPr>
          <p:cNvPr id="2" name="Picture 1">
            <a:extLst>
              <a:ext uri="{FF2B5EF4-FFF2-40B4-BE49-F238E27FC236}">
                <a16:creationId xmlns:a16="http://schemas.microsoft.com/office/drawing/2014/main" id="{B845CAEA-E440-6E69-F280-23CC2954B1D4}"/>
              </a:ext>
            </a:extLst>
          </p:cNvPr>
          <p:cNvPicPr>
            <a:picLocks noChangeAspect="1"/>
          </p:cNvPicPr>
          <p:nvPr/>
        </p:nvPicPr>
        <p:blipFill>
          <a:blip r:embed="rId2"/>
          <a:stretch>
            <a:fillRect/>
          </a:stretch>
        </p:blipFill>
        <p:spPr>
          <a:xfrm>
            <a:off x="3867912" y="4828426"/>
            <a:ext cx="7772400" cy="1224902"/>
          </a:xfrm>
          <a:prstGeom prst="rect">
            <a:avLst/>
          </a:prstGeom>
        </p:spPr>
      </p:pic>
    </p:spTree>
    <p:extLst>
      <p:ext uri="{BB962C8B-B14F-4D97-AF65-F5344CB8AC3E}">
        <p14:creationId xmlns:p14="http://schemas.microsoft.com/office/powerpoint/2010/main" val="206535326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D4CF781-5229-39FA-311E-A06C14481C51}"/>
              </a:ext>
            </a:extLst>
          </p:cNvPr>
          <p:cNvSpPr>
            <a:spLocks noGrp="1"/>
          </p:cNvSpPr>
          <p:nvPr>
            <p:ph idx="1"/>
          </p:nvPr>
        </p:nvSpPr>
        <p:spPr/>
        <p:txBody>
          <a:bodyPr anchor="t">
            <a:normAutofit/>
          </a:bodyPr>
          <a:lstStyle/>
          <a:p>
            <a:r>
              <a:rPr lang="en-US" sz="1600" dirty="0">
                <a:solidFill>
                  <a:schemeClr val="tx1">
                    <a:lumMod val="50000"/>
                    <a:lumOff val="50000"/>
                  </a:schemeClr>
                </a:solidFill>
                <a:latin typeface="Times New Roman" panose="02020603050405020304" pitchFamily="18" charset="0"/>
                <a:cs typeface="Times New Roman" panose="02020603050405020304" pitchFamily="18" charset="0"/>
              </a:rPr>
              <a:t>Method:</a:t>
            </a:r>
          </a:p>
          <a:p>
            <a:pPr marL="0" indent="0">
              <a:buNone/>
            </a:pPr>
            <a:endParaRPr lang="en-US" sz="1600" dirty="0">
              <a:solidFill>
                <a:schemeClr val="tx1">
                  <a:lumMod val="50000"/>
                  <a:lumOff val="50000"/>
                </a:schemeClr>
              </a:solidFill>
              <a:latin typeface="Times New Roman" panose="02020603050405020304" pitchFamily="18" charset="0"/>
              <a:cs typeface="Times New Roman" panose="02020603050405020304" pitchFamily="18" charset="0"/>
            </a:endParaRPr>
          </a:p>
          <a:p>
            <a:pPr lvl="1"/>
            <a:r>
              <a:rPr lang="en-US" sz="1600" dirty="0">
                <a:solidFill>
                  <a:schemeClr val="tx1">
                    <a:lumMod val="50000"/>
                    <a:lumOff val="50000"/>
                  </a:schemeClr>
                </a:solidFill>
                <a:latin typeface="Times New Roman" panose="02020603050405020304" pitchFamily="18" charset="0"/>
                <a:cs typeface="Times New Roman" panose="02020603050405020304" pitchFamily="18" charset="0"/>
              </a:rPr>
              <a:t>Dataset: NCBI-GEO database was used. To extract gene expression from different regions of brain.</a:t>
            </a:r>
          </a:p>
          <a:p>
            <a:pPr marL="502920" lvl="1" indent="0">
              <a:buNone/>
            </a:pPr>
            <a:endParaRPr lang="en-US" sz="1600" dirty="0">
              <a:solidFill>
                <a:schemeClr val="tx1">
                  <a:lumMod val="50000"/>
                  <a:lumOff val="50000"/>
                </a:schemeClr>
              </a:solidFill>
              <a:latin typeface="Times New Roman" panose="02020603050405020304" pitchFamily="18" charset="0"/>
              <a:cs typeface="Times New Roman" panose="02020603050405020304" pitchFamily="18" charset="0"/>
            </a:endParaRPr>
          </a:p>
          <a:p>
            <a:pPr lvl="1"/>
            <a:r>
              <a:rPr lang="en-US" sz="1600" dirty="0">
                <a:solidFill>
                  <a:schemeClr val="tx1">
                    <a:lumMod val="50000"/>
                    <a:lumOff val="50000"/>
                  </a:schemeClr>
                </a:solidFill>
                <a:latin typeface="Times New Roman" panose="02020603050405020304" pitchFamily="18" charset="0"/>
                <a:cs typeface="Times New Roman" panose="02020603050405020304" pitchFamily="18" charset="0"/>
              </a:rPr>
              <a:t>Feature Selection: </a:t>
            </a:r>
          </a:p>
          <a:p>
            <a:pPr lvl="2"/>
            <a:r>
              <a:rPr lang="en-US" dirty="0">
                <a:solidFill>
                  <a:schemeClr val="tx1">
                    <a:lumMod val="50000"/>
                    <a:lumOff val="50000"/>
                  </a:schemeClr>
                </a:solidFill>
                <a:latin typeface="Times New Roman" panose="02020603050405020304" pitchFamily="18" charset="0"/>
                <a:cs typeface="Times New Roman" panose="02020603050405020304" pitchFamily="18" charset="0"/>
              </a:rPr>
              <a:t>Dataset from multiple sources are merged</a:t>
            </a:r>
          </a:p>
          <a:p>
            <a:pPr lvl="2"/>
            <a:r>
              <a:rPr lang="en-US" dirty="0">
                <a:solidFill>
                  <a:schemeClr val="tx1">
                    <a:lumMod val="50000"/>
                    <a:lumOff val="50000"/>
                  </a:schemeClr>
                </a:solidFill>
                <a:latin typeface="Times New Roman" panose="02020603050405020304" pitchFamily="18" charset="0"/>
                <a:cs typeface="Times New Roman" panose="02020603050405020304" pitchFamily="18" charset="0"/>
              </a:rPr>
              <a:t>varSelRF (Variable Selection using Random Forest): ensemble of RF classifiers and employ's bootstrap sample of the data.</a:t>
            </a:r>
          </a:p>
          <a:p>
            <a:pPr lvl="2"/>
            <a:r>
              <a:rPr lang="en-US" dirty="0">
                <a:solidFill>
                  <a:schemeClr val="tx1">
                    <a:lumMod val="50000"/>
                    <a:lumOff val="50000"/>
                  </a:schemeClr>
                </a:solidFill>
                <a:latin typeface="Times New Roman" panose="02020603050405020304" pitchFamily="18" charset="0"/>
                <a:cs typeface="Times New Roman" panose="02020603050405020304" pitchFamily="18" charset="0"/>
              </a:rPr>
              <a:t>Implementation available in CRAN repository of R</a:t>
            </a:r>
          </a:p>
          <a:p>
            <a:pPr lvl="2"/>
            <a:r>
              <a:rPr lang="en-US" dirty="0">
                <a:solidFill>
                  <a:schemeClr val="tx1">
                    <a:lumMod val="50000"/>
                    <a:lumOff val="50000"/>
                  </a:schemeClr>
                </a:solidFill>
                <a:latin typeface="Times New Roman" panose="02020603050405020304" pitchFamily="18" charset="0"/>
                <a:cs typeface="Times New Roman" panose="02020603050405020304" pitchFamily="18" charset="0"/>
              </a:rPr>
              <a:t>LASSO (Lease Absolute Shrinkage and Selection Operator)</a:t>
            </a:r>
          </a:p>
          <a:p>
            <a:pPr marL="960120" lvl="2" indent="0">
              <a:buNone/>
            </a:pPr>
            <a:endParaRPr lang="en-US" dirty="0">
              <a:solidFill>
                <a:schemeClr val="tx1">
                  <a:lumMod val="50000"/>
                  <a:lumOff val="50000"/>
                </a:schemeClr>
              </a:solidFill>
              <a:latin typeface="Times New Roman" panose="02020603050405020304" pitchFamily="18" charset="0"/>
              <a:cs typeface="Times New Roman" panose="02020603050405020304" pitchFamily="18" charset="0"/>
            </a:endParaRPr>
          </a:p>
          <a:p>
            <a:pPr lvl="1"/>
            <a:r>
              <a:rPr lang="en-US" sz="1600" dirty="0">
                <a:solidFill>
                  <a:schemeClr val="tx1">
                    <a:lumMod val="50000"/>
                    <a:lumOff val="50000"/>
                  </a:schemeClr>
                </a:solidFill>
                <a:latin typeface="Times New Roman" panose="02020603050405020304" pitchFamily="18" charset="0"/>
                <a:cs typeface="Times New Roman" panose="02020603050405020304" pitchFamily="18" charset="0"/>
              </a:rPr>
              <a:t>Classification:</a:t>
            </a:r>
          </a:p>
          <a:p>
            <a:pPr lvl="2"/>
            <a:r>
              <a:rPr lang="en-US" dirty="0">
                <a:solidFill>
                  <a:schemeClr val="tx1">
                    <a:lumMod val="50000"/>
                    <a:lumOff val="50000"/>
                  </a:schemeClr>
                </a:solidFill>
                <a:latin typeface="Times New Roman" panose="02020603050405020304" pitchFamily="18" charset="0"/>
                <a:cs typeface="Times New Roman" panose="02020603050405020304" pitchFamily="18" charset="0"/>
              </a:rPr>
              <a:t>SVM (Support Vector Machines)</a:t>
            </a:r>
          </a:p>
          <a:p>
            <a:pPr lvl="2"/>
            <a:r>
              <a:rPr lang="en-US" dirty="0">
                <a:solidFill>
                  <a:schemeClr val="tx1">
                    <a:lumMod val="50000"/>
                    <a:lumOff val="50000"/>
                  </a:schemeClr>
                </a:solidFill>
                <a:latin typeface="Times New Roman" panose="02020603050405020304" pitchFamily="18" charset="0"/>
                <a:cs typeface="Times New Roman" panose="02020603050405020304" pitchFamily="18" charset="0"/>
              </a:rPr>
              <a:t>RF (Random Forest)</a:t>
            </a:r>
          </a:p>
        </p:txBody>
      </p:sp>
    </p:spTree>
    <p:extLst>
      <p:ext uri="{BB962C8B-B14F-4D97-AF65-F5344CB8AC3E}">
        <p14:creationId xmlns:p14="http://schemas.microsoft.com/office/powerpoint/2010/main" val="105567257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51BD3E1-D109-5991-9C15-50C257BB8BF3}"/>
              </a:ext>
            </a:extLst>
          </p:cNvPr>
          <p:cNvPicPr>
            <a:picLocks noChangeAspect="1"/>
          </p:cNvPicPr>
          <p:nvPr/>
        </p:nvPicPr>
        <p:blipFill>
          <a:blip r:embed="rId2"/>
          <a:stretch>
            <a:fillRect/>
          </a:stretch>
        </p:blipFill>
        <p:spPr>
          <a:xfrm>
            <a:off x="2116666" y="643467"/>
            <a:ext cx="7958668" cy="5571066"/>
          </a:xfrm>
          <a:prstGeom prst="rect">
            <a:avLst/>
          </a:prstGeom>
        </p:spPr>
      </p:pic>
    </p:spTree>
    <p:extLst>
      <p:ext uri="{BB962C8B-B14F-4D97-AF65-F5344CB8AC3E}">
        <p14:creationId xmlns:p14="http://schemas.microsoft.com/office/powerpoint/2010/main" val="18620770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5F22B-D26F-273A-9191-333C89625BEB}"/>
              </a:ext>
            </a:extLst>
          </p:cNvPr>
          <p:cNvSpPr>
            <a:spLocks noGrp="1"/>
          </p:cNvSpPr>
          <p:nvPr>
            <p:ph type="title"/>
          </p:nvPr>
        </p:nvSpPr>
        <p:spPr/>
        <p:txBody>
          <a:bodyPr/>
          <a:lstStyle/>
          <a:p>
            <a:r>
              <a:rPr lang="en-US" dirty="0">
                <a:cs typeface="Times New Roman" panose="02020603050405020304" pitchFamily="18" charset="0"/>
              </a:rPr>
              <a:t>Introduction – Cont.</a:t>
            </a:r>
          </a:p>
        </p:txBody>
      </p:sp>
      <p:sp>
        <p:nvSpPr>
          <p:cNvPr id="3" name="Content Placeholder 2">
            <a:extLst>
              <a:ext uri="{FF2B5EF4-FFF2-40B4-BE49-F238E27FC236}">
                <a16:creationId xmlns:a16="http://schemas.microsoft.com/office/drawing/2014/main" id="{F120C761-DECE-4BAE-ACB0-F553CC64726C}"/>
              </a:ext>
            </a:extLst>
          </p:cNvPr>
          <p:cNvSpPr>
            <a:spLocks noGrp="1"/>
          </p:cNvSpPr>
          <p:nvPr>
            <p:ph idx="1"/>
          </p:nvPr>
        </p:nvSpPr>
        <p:spPr/>
        <p:txBody>
          <a:bodyPr anchor="t"/>
          <a:lstStyle/>
          <a:p>
            <a:pPr algn="just"/>
            <a:r>
              <a:rPr lang="en-IN" i="0" dirty="0">
                <a:effectLst/>
                <a:latin typeface="Times New Roman" panose="02020603050405020304" pitchFamily="18" charset="0"/>
                <a:cs typeface="Times New Roman" panose="02020603050405020304" pitchFamily="18" charset="0"/>
              </a:rPr>
              <a:t>Differential gene expression, commonly abbreviated as DG or DGE analysis refers to the analysis and interpretation of differences in abundance of gene transcripts within a transcriptome. </a:t>
            </a:r>
          </a:p>
          <a:p>
            <a:pPr algn="just"/>
            <a:r>
              <a:rPr lang="en-IN" i="0" dirty="0">
                <a:effectLst/>
                <a:latin typeface="Times New Roman" panose="02020603050405020304" pitchFamily="18" charset="0"/>
                <a:cs typeface="Times New Roman" panose="02020603050405020304" pitchFamily="18" charset="0"/>
              </a:rPr>
              <a:t>Lists of genes that differ between 2 sample sets are often provided by RNA sequence data analysis tools or can be generated manually by statistical testing of data sets. </a:t>
            </a:r>
          </a:p>
          <a:p>
            <a:pPr algn="just"/>
            <a:r>
              <a:rPr lang="en-IN" i="0" dirty="0">
                <a:effectLst/>
                <a:latin typeface="Times New Roman" panose="02020603050405020304" pitchFamily="18" charset="0"/>
                <a:cs typeface="Times New Roman" panose="02020603050405020304" pitchFamily="18" charset="0"/>
              </a:rPr>
              <a:t>Due to the large number of genes to be tested, (e.g., &gt;20,000 in the human genome), multiple testing correction such as Bonferroni correction is usually applied.</a:t>
            </a:r>
          </a:p>
          <a:p>
            <a:pPr marL="0" indent="0" algn="just">
              <a:buNone/>
            </a:pPr>
            <a:endParaRPr lang="en-US" dirty="0">
              <a:latin typeface="Times New Roman" panose="02020603050405020304" pitchFamily="18" charset="0"/>
              <a:cs typeface="Times New Roman" panose="02020603050405020304" pitchFamily="18" charset="0"/>
            </a:endParaRPr>
          </a:p>
        </p:txBody>
      </p:sp>
      <p:graphicFrame>
        <p:nvGraphicFramePr>
          <p:cNvPr id="4" name="Table 4">
            <a:extLst>
              <a:ext uri="{FF2B5EF4-FFF2-40B4-BE49-F238E27FC236}">
                <a16:creationId xmlns:a16="http://schemas.microsoft.com/office/drawing/2014/main" id="{874D421C-38A9-8B8A-5152-A4C9CDBD94CE}"/>
              </a:ext>
            </a:extLst>
          </p:cNvPr>
          <p:cNvGraphicFramePr>
            <a:graphicFrameLocks noGrp="1"/>
          </p:cNvGraphicFramePr>
          <p:nvPr>
            <p:extLst>
              <p:ext uri="{D42A27DB-BD31-4B8C-83A1-F6EECF244321}">
                <p14:modId xmlns:p14="http://schemas.microsoft.com/office/powerpoint/2010/main" val="2966800029"/>
              </p:ext>
            </p:extLst>
          </p:nvPr>
        </p:nvGraphicFramePr>
        <p:xfrm>
          <a:off x="5702422" y="4235612"/>
          <a:ext cx="3648891" cy="1489408"/>
        </p:xfrm>
        <a:graphic>
          <a:graphicData uri="http://schemas.openxmlformats.org/drawingml/2006/table">
            <a:tbl>
              <a:tblPr firstRow="1" bandRow="1">
                <a:tableStyleId>{5C22544A-7EE6-4342-B048-85BDC9FD1C3A}</a:tableStyleId>
              </a:tblPr>
              <a:tblGrid>
                <a:gridCol w="1216297">
                  <a:extLst>
                    <a:ext uri="{9D8B030D-6E8A-4147-A177-3AD203B41FA5}">
                      <a16:colId xmlns:a16="http://schemas.microsoft.com/office/drawing/2014/main" val="1755651867"/>
                    </a:ext>
                  </a:extLst>
                </a:gridCol>
                <a:gridCol w="1216297">
                  <a:extLst>
                    <a:ext uri="{9D8B030D-6E8A-4147-A177-3AD203B41FA5}">
                      <a16:colId xmlns:a16="http://schemas.microsoft.com/office/drawing/2014/main" val="423282717"/>
                    </a:ext>
                  </a:extLst>
                </a:gridCol>
                <a:gridCol w="1216297">
                  <a:extLst>
                    <a:ext uri="{9D8B030D-6E8A-4147-A177-3AD203B41FA5}">
                      <a16:colId xmlns:a16="http://schemas.microsoft.com/office/drawing/2014/main" val="4286878500"/>
                    </a:ext>
                  </a:extLst>
                </a:gridCol>
              </a:tblGrid>
              <a:tr h="372352">
                <a:tc>
                  <a:txBody>
                    <a:bodyPr/>
                    <a:lstStyle/>
                    <a:p>
                      <a:r>
                        <a:rPr lang="en-US" dirty="0">
                          <a:latin typeface="Times New Roman" panose="02020603050405020304" pitchFamily="18" charset="0"/>
                          <a:cs typeface="Times New Roman" panose="02020603050405020304" pitchFamily="18" charset="0"/>
                        </a:rPr>
                        <a:t>Dataset</a:t>
                      </a:r>
                    </a:p>
                  </a:txBody>
                  <a:tcPr/>
                </a:tc>
                <a:tc>
                  <a:txBody>
                    <a:bodyPr/>
                    <a:lstStyle/>
                    <a:p>
                      <a:r>
                        <a:rPr lang="en-US" dirty="0">
                          <a:latin typeface="Times New Roman" panose="02020603050405020304" pitchFamily="18" charset="0"/>
                          <a:cs typeface="Times New Roman" panose="02020603050405020304" pitchFamily="18" charset="0"/>
                        </a:rPr>
                        <a:t>Samples</a:t>
                      </a:r>
                    </a:p>
                  </a:txBody>
                  <a:tcPr/>
                </a:tc>
                <a:tc>
                  <a:txBody>
                    <a:bodyPr/>
                    <a:lstStyle/>
                    <a:p>
                      <a:r>
                        <a:rPr lang="en-US">
                          <a:latin typeface="Times New Roman" panose="02020603050405020304" pitchFamily="18" charset="0"/>
                          <a:cs typeface="Times New Roman" panose="02020603050405020304" pitchFamily="18" charset="0"/>
                        </a:rPr>
                        <a:t>Probes</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36809604"/>
                  </a:ext>
                </a:extLst>
              </a:tr>
              <a:tr h="372352">
                <a:tc>
                  <a:txBody>
                    <a:bodyPr/>
                    <a:lstStyle/>
                    <a:p>
                      <a:r>
                        <a:rPr lang="en-US">
                          <a:latin typeface="Times New Roman" panose="02020603050405020304" pitchFamily="18" charset="0"/>
                          <a:cs typeface="Times New Roman" panose="02020603050405020304" pitchFamily="18" charset="0"/>
                        </a:rPr>
                        <a:t>ADNI</a:t>
                      </a:r>
                      <a:endParaRPr lang="en-US" dirty="0">
                        <a:latin typeface="Times New Roman" panose="02020603050405020304" pitchFamily="18" charset="0"/>
                        <a:cs typeface="Times New Roman" panose="02020603050405020304" pitchFamily="18" charset="0"/>
                      </a:endParaRPr>
                    </a:p>
                  </a:txBody>
                  <a:tcPr/>
                </a:tc>
                <a:tc>
                  <a:txBody>
                    <a:bodyPr/>
                    <a:lstStyle/>
                    <a:p>
                      <a:r>
                        <a:rPr lang="en-US">
                          <a:latin typeface="Times New Roman" panose="02020603050405020304" pitchFamily="18" charset="0"/>
                          <a:cs typeface="Times New Roman" panose="02020603050405020304" pitchFamily="18" charset="0"/>
                        </a:rPr>
                        <a:t>NA</a:t>
                      </a:r>
                      <a:endParaRPr lang="en-US" dirty="0">
                        <a:latin typeface="Times New Roman" panose="02020603050405020304" pitchFamily="18" charset="0"/>
                        <a:cs typeface="Times New Roman" panose="02020603050405020304" pitchFamily="18" charset="0"/>
                      </a:endParaRPr>
                    </a:p>
                  </a:txBody>
                  <a:tcPr/>
                </a:tc>
                <a:tc>
                  <a:txBody>
                    <a:bodyPr/>
                    <a:lstStyle/>
                    <a:p>
                      <a:r>
                        <a:rPr lang="en-US">
                          <a:latin typeface="Times New Roman" panose="02020603050405020304" pitchFamily="18" charset="0"/>
                          <a:cs typeface="Times New Roman" panose="02020603050405020304" pitchFamily="18" charset="0"/>
                        </a:rPr>
                        <a:t>49386</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76632705"/>
                  </a:ext>
                </a:extLst>
              </a:tr>
              <a:tr h="372352">
                <a:tc>
                  <a:txBody>
                    <a:bodyPr/>
                    <a:lstStyle/>
                    <a:p>
                      <a:r>
                        <a:rPr lang="en-US">
                          <a:latin typeface="Times New Roman" panose="02020603050405020304" pitchFamily="18" charset="0"/>
                          <a:cs typeface="Times New Roman" panose="02020603050405020304" pitchFamily="18" charset="0"/>
                        </a:rPr>
                        <a:t>ANM1</a:t>
                      </a:r>
                      <a:endParaRPr lang="en-US" dirty="0">
                        <a:latin typeface="Times New Roman" panose="02020603050405020304" pitchFamily="18" charset="0"/>
                        <a:cs typeface="Times New Roman" panose="02020603050405020304" pitchFamily="18" charset="0"/>
                      </a:endParaRPr>
                    </a:p>
                  </a:txBody>
                  <a:tcPr/>
                </a:tc>
                <a:tc>
                  <a:txBody>
                    <a:bodyPr/>
                    <a:lstStyle/>
                    <a:p>
                      <a:r>
                        <a:rPr lang="en-US">
                          <a:latin typeface="Times New Roman" panose="02020603050405020304" pitchFamily="18" charset="0"/>
                          <a:cs typeface="Times New Roman" panose="02020603050405020304" pitchFamily="18" charset="0"/>
                        </a:rPr>
                        <a:t>329</a:t>
                      </a:r>
                      <a:endParaRPr lang="en-US" dirty="0">
                        <a:latin typeface="Times New Roman" panose="02020603050405020304" pitchFamily="18" charset="0"/>
                        <a:cs typeface="Times New Roman" panose="02020603050405020304" pitchFamily="18" charset="0"/>
                      </a:endParaRPr>
                    </a:p>
                  </a:txBody>
                  <a:tcPr/>
                </a:tc>
                <a:tc>
                  <a:txBody>
                    <a:bodyPr/>
                    <a:lstStyle/>
                    <a:p>
                      <a:r>
                        <a:rPr lang="en-US">
                          <a:latin typeface="Times New Roman" panose="02020603050405020304" pitchFamily="18" charset="0"/>
                          <a:cs typeface="Times New Roman" panose="02020603050405020304" pitchFamily="18" charset="0"/>
                        </a:rPr>
                        <a:t>38329</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516786055"/>
                  </a:ext>
                </a:extLst>
              </a:tr>
              <a:tr h="372352">
                <a:tc>
                  <a:txBody>
                    <a:bodyPr/>
                    <a:lstStyle/>
                    <a:p>
                      <a:r>
                        <a:rPr lang="en-US">
                          <a:latin typeface="Times New Roman" panose="02020603050405020304" pitchFamily="18" charset="0"/>
                          <a:cs typeface="Times New Roman" panose="02020603050405020304" pitchFamily="18" charset="0"/>
                        </a:rPr>
                        <a:t>ANM2</a:t>
                      </a:r>
                      <a:endParaRPr lang="en-US" dirty="0">
                        <a:latin typeface="Times New Roman" panose="02020603050405020304" pitchFamily="18" charset="0"/>
                        <a:cs typeface="Times New Roman" panose="02020603050405020304" pitchFamily="18" charset="0"/>
                      </a:endParaRPr>
                    </a:p>
                  </a:txBody>
                  <a:tcPr/>
                </a:tc>
                <a:tc>
                  <a:txBody>
                    <a:bodyPr/>
                    <a:lstStyle/>
                    <a:p>
                      <a:r>
                        <a:rPr lang="en-US">
                          <a:latin typeface="Times New Roman" panose="02020603050405020304" pitchFamily="18" charset="0"/>
                          <a:cs typeface="Times New Roman" panose="02020603050405020304" pitchFamily="18" charset="0"/>
                        </a:rPr>
                        <a:t>388</a:t>
                      </a:r>
                      <a:endParaRPr lang="en-US" dirty="0">
                        <a:latin typeface="Times New Roman" panose="02020603050405020304" pitchFamily="18" charset="0"/>
                        <a:cs typeface="Times New Roman" panose="02020603050405020304" pitchFamily="18" charset="0"/>
                      </a:endParaRPr>
                    </a:p>
                  </a:txBody>
                  <a:tcPr/>
                </a:tc>
                <a:tc>
                  <a:txBody>
                    <a:bodyPr/>
                    <a:lstStyle/>
                    <a:p>
                      <a:r>
                        <a:rPr lang="en-US" dirty="0">
                          <a:latin typeface="Times New Roman" panose="02020603050405020304" pitchFamily="18" charset="0"/>
                          <a:cs typeface="Times New Roman" panose="02020603050405020304" pitchFamily="18" charset="0"/>
                        </a:rPr>
                        <a:t>32049</a:t>
                      </a:r>
                    </a:p>
                  </a:txBody>
                  <a:tcPr/>
                </a:tc>
                <a:extLst>
                  <a:ext uri="{0D108BD9-81ED-4DB2-BD59-A6C34878D82A}">
                    <a16:rowId xmlns:a16="http://schemas.microsoft.com/office/drawing/2014/main" val="3410943900"/>
                  </a:ext>
                </a:extLst>
              </a:tr>
            </a:tbl>
          </a:graphicData>
        </a:graphic>
      </p:graphicFrame>
    </p:spTree>
    <p:extLst>
      <p:ext uri="{BB962C8B-B14F-4D97-AF65-F5344CB8AC3E}">
        <p14:creationId xmlns:p14="http://schemas.microsoft.com/office/powerpoint/2010/main" val="191937124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E977BF4A-8DEA-7C9D-394F-F1DC4FDABF63}"/>
              </a:ext>
            </a:extLst>
          </p:cNvPr>
          <p:cNvSpPr>
            <a:spLocks noGrp="1"/>
          </p:cNvSpPr>
          <p:nvPr>
            <p:ph sz="half" idx="2"/>
          </p:nvPr>
        </p:nvSpPr>
        <p:spPr>
          <a:xfrm>
            <a:off x="3867912" y="1911096"/>
            <a:ext cx="7772400" cy="4043200"/>
          </a:xfrm>
        </p:spPr>
        <p:txBody>
          <a:bodyPr anchor="t">
            <a:normAutofit/>
          </a:bodyPr>
          <a:lstStyle/>
          <a:p>
            <a:r>
              <a:rPr lang="en-US" sz="1600" dirty="0">
                <a:solidFill>
                  <a:schemeClr val="tx1">
                    <a:lumMod val="50000"/>
                    <a:lumOff val="50000"/>
                  </a:schemeClr>
                </a:solidFill>
                <a:latin typeface="Times New Roman" panose="02020603050405020304" pitchFamily="18" charset="0"/>
                <a:cs typeface="Times New Roman" panose="02020603050405020304" pitchFamily="18" charset="0"/>
              </a:rPr>
              <a:t>This study aims to generate a reliable artificial model capable of detecting the high risk of AD, based on gene expression array collected from blood samples.</a:t>
            </a:r>
          </a:p>
          <a:p>
            <a:r>
              <a:rPr lang="en-US" sz="1600" dirty="0">
                <a:solidFill>
                  <a:schemeClr val="tx1">
                    <a:lumMod val="50000"/>
                    <a:lumOff val="50000"/>
                  </a:schemeClr>
                </a:solidFill>
                <a:latin typeface="Times New Roman" panose="02020603050405020304" pitchFamily="18" charset="0"/>
                <a:cs typeface="Times New Roman" panose="02020603050405020304" pitchFamily="18" charset="0"/>
              </a:rPr>
              <a:t>Single dimension gene expression is converted into a discriminative 2D image which is then used by the CNN model for classification.</a:t>
            </a:r>
          </a:p>
          <a:p>
            <a:r>
              <a:rPr lang="en-US" sz="1600" dirty="0">
                <a:solidFill>
                  <a:schemeClr val="tx1">
                    <a:lumMod val="50000"/>
                    <a:lumOff val="50000"/>
                  </a:schemeClr>
                </a:solidFill>
                <a:latin typeface="Times New Roman" panose="02020603050405020304" pitchFamily="18" charset="0"/>
                <a:cs typeface="Times New Roman" panose="02020603050405020304" pitchFamily="18" charset="0"/>
              </a:rPr>
              <a:t>Study is conducted using 11,618 common genes expression values which are categorized based on Fisher distance.</a:t>
            </a:r>
          </a:p>
          <a:p>
            <a:r>
              <a:rPr lang="en-US" sz="1600" dirty="0">
                <a:solidFill>
                  <a:schemeClr val="tx1">
                    <a:lumMod val="50000"/>
                    <a:lumOff val="50000"/>
                  </a:schemeClr>
                </a:solidFill>
                <a:latin typeface="Times New Roman" panose="02020603050405020304" pitchFamily="18" charset="0"/>
                <a:cs typeface="Times New Roman" panose="02020603050405020304" pitchFamily="18" charset="0"/>
              </a:rPr>
              <a:t>Proposed method of 2D conversion of gene expression was found to have a unique advantage for improving accuracy and can be easily transferred to the clinic to drastically improve AD early detection.</a:t>
            </a:r>
          </a:p>
        </p:txBody>
      </p:sp>
      <p:sp>
        <p:nvSpPr>
          <p:cNvPr id="9" name="TextBox 8">
            <a:extLst>
              <a:ext uri="{FF2B5EF4-FFF2-40B4-BE49-F238E27FC236}">
                <a16:creationId xmlns:a16="http://schemas.microsoft.com/office/drawing/2014/main" id="{008F78EE-1CBC-BA30-6AF8-D86E756276C1}"/>
              </a:ext>
            </a:extLst>
          </p:cNvPr>
          <p:cNvSpPr txBox="1"/>
          <p:nvPr/>
        </p:nvSpPr>
        <p:spPr>
          <a:xfrm>
            <a:off x="3867912" y="804672"/>
            <a:ext cx="7772400" cy="984885"/>
          </a:xfrm>
          <a:prstGeom prst="rect">
            <a:avLst/>
          </a:prstGeom>
          <a:noFill/>
        </p:spPr>
        <p:txBody>
          <a:bodyPr wrap="square" rtlCol="0">
            <a:spAutoFit/>
          </a:bodyPr>
          <a:lstStyle/>
          <a:p>
            <a:r>
              <a:rPr lang="en-IN" sz="2200" b="0" i="0" dirty="0">
                <a:effectLst/>
                <a:latin typeface="Times New Roman" panose="02020603050405020304" pitchFamily="18" charset="0"/>
                <a:cs typeface="Times New Roman" panose="02020603050405020304" pitchFamily="18" charset="0"/>
              </a:rPr>
              <a:t>Prediction of Alzheimer’s Disease by a Novel Image-Based Representation of Gene Expression, </a:t>
            </a:r>
            <a:r>
              <a:rPr lang="en-IN" sz="1400" b="0" i="0" dirty="0">
                <a:solidFill>
                  <a:schemeClr val="tx1">
                    <a:lumMod val="65000"/>
                    <a:lumOff val="35000"/>
                  </a:schemeClr>
                </a:solidFill>
                <a:effectLst/>
                <a:latin typeface="Times New Roman" panose="02020603050405020304" pitchFamily="18" charset="0"/>
                <a:cs typeface="Times New Roman" panose="02020603050405020304" pitchFamily="18" charset="0"/>
              </a:rPr>
              <a:t>H. </a:t>
            </a:r>
            <a:r>
              <a:rPr lang="en-IN" sz="1400" b="0" i="0" dirty="0" err="1">
                <a:solidFill>
                  <a:schemeClr val="tx1">
                    <a:lumMod val="65000"/>
                    <a:lumOff val="35000"/>
                  </a:schemeClr>
                </a:solidFill>
                <a:effectLst/>
                <a:latin typeface="Times New Roman" panose="02020603050405020304" pitchFamily="18" charset="0"/>
                <a:cs typeface="Times New Roman" panose="02020603050405020304" pitchFamily="18" charset="0"/>
              </a:rPr>
              <a:t>Kalkan</a:t>
            </a:r>
            <a:r>
              <a:rPr lang="en-IN" sz="1400" b="0" i="0" dirty="0">
                <a:solidFill>
                  <a:schemeClr val="tx1">
                    <a:lumMod val="65000"/>
                    <a:lumOff val="35000"/>
                  </a:schemeClr>
                </a:solidFill>
                <a:effectLst/>
                <a:latin typeface="Times New Roman" panose="02020603050405020304" pitchFamily="18" charset="0"/>
                <a:cs typeface="Times New Roman" panose="02020603050405020304" pitchFamily="18" charset="0"/>
              </a:rPr>
              <a:t>, U. M. </a:t>
            </a:r>
            <a:r>
              <a:rPr lang="en-IN" sz="1400" b="0" i="0" dirty="0" err="1">
                <a:solidFill>
                  <a:schemeClr val="tx1">
                    <a:lumMod val="65000"/>
                    <a:lumOff val="35000"/>
                  </a:schemeClr>
                </a:solidFill>
                <a:effectLst/>
                <a:latin typeface="Times New Roman" panose="02020603050405020304" pitchFamily="18" charset="0"/>
                <a:cs typeface="Times New Roman" panose="02020603050405020304" pitchFamily="18" charset="0"/>
              </a:rPr>
              <a:t>Akkaya</a:t>
            </a:r>
            <a:r>
              <a:rPr lang="en-IN" sz="1400" b="0" i="0" dirty="0">
                <a:solidFill>
                  <a:schemeClr val="tx1">
                    <a:lumMod val="65000"/>
                    <a:lumOff val="35000"/>
                  </a:schemeClr>
                </a:solidFill>
                <a:effectLst/>
                <a:latin typeface="Times New Roman" panose="02020603050405020304" pitchFamily="18" charset="0"/>
                <a:cs typeface="Times New Roman" panose="02020603050405020304" pitchFamily="18" charset="0"/>
              </a:rPr>
              <a:t>, G. </a:t>
            </a:r>
            <a:r>
              <a:rPr lang="en-IN" sz="1400" b="0" i="0" dirty="0" err="1">
                <a:solidFill>
                  <a:schemeClr val="tx1">
                    <a:lumMod val="65000"/>
                    <a:lumOff val="35000"/>
                  </a:schemeClr>
                </a:solidFill>
                <a:effectLst/>
                <a:latin typeface="Times New Roman" panose="02020603050405020304" pitchFamily="18" charset="0"/>
                <a:cs typeface="Times New Roman" panose="02020603050405020304" pitchFamily="18" charset="0"/>
              </a:rPr>
              <a:t>Inal-Gültekin</a:t>
            </a:r>
            <a:r>
              <a:rPr lang="en-IN" sz="1400" b="0" i="0" dirty="0">
                <a:solidFill>
                  <a:schemeClr val="tx1">
                    <a:lumMod val="65000"/>
                    <a:lumOff val="35000"/>
                  </a:schemeClr>
                </a:solidFill>
                <a:effectLst/>
                <a:latin typeface="Times New Roman" panose="02020603050405020304" pitchFamily="18" charset="0"/>
                <a:cs typeface="Times New Roman" panose="02020603050405020304" pitchFamily="18" charset="0"/>
              </a:rPr>
              <a:t>, and A. M. Sanchez-Perez – MDPI, Genes, vol. 13, no. 8, p. 1406, Aug. 2022</a:t>
            </a:r>
            <a:endParaRPr lang="en-US" sz="1400" dirty="0">
              <a:solidFill>
                <a:schemeClr val="tx1">
                  <a:lumMod val="65000"/>
                  <a:lumOff val="35000"/>
                </a:schemeClr>
              </a:solidFill>
              <a:latin typeface="Times New Roman" panose="02020603050405020304" pitchFamily="18" charset="0"/>
              <a:cs typeface="Times New Roman" panose="02020603050405020304" pitchFamily="18" charset="0"/>
            </a:endParaRPr>
          </a:p>
        </p:txBody>
      </p:sp>
      <p:pic>
        <p:nvPicPr>
          <p:cNvPr id="2" name="Picture 1">
            <a:extLst>
              <a:ext uri="{FF2B5EF4-FFF2-40B4-BE49-F238E27FC236}">
                <a16:creationId xmlns:a16="http://schemas.microsoft.com/office/drawing/2014/main" id="{8586ACB9-7E3E-4CA3-6F30-94D9517BEA30}"/>
              </a:ext>
            </a:extLst>
          </p:cNvPr>
          <p:cNvPicPr>
            <a:picLocks noChangeAspect="1"/>
          </p:cNvPicPr>
          <p:nvPr/>
        </p:nvPicPr>
        <p:blipFill>
          <a:blip r:embed="rId2"/>
          <a:stretch>
            <a:fillRect/>
          </a:stretch>
        </p:blipFill>
        <p:spPr>
          <a:xfrm>
            <a:off x="3867912" y="4473556"/>
            <a:ext cx="7772400" cy="1687122"/>
          </a:xfrm>
          <a:prstGeom prst="rect">
            <a:avLst/>
          </a:prstGeom>
        </p:spPr>
      </p:pic>
    </p:spTree>
    <p:extLst>
      <p:ext uri="{BB962C8B-B14F-4D97-AF65-F5344CB8AC3E}">
        <p14:creationId xmlns:p14="http://schemas.microsoft.com/office/powerpoint/2010/main" val="186965958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D8D15E0-F98B-442B-F5B6-87AF7DA7A003}"/>
              </a:ext>
            </a:extLst>
          </p:cNvPr>
          <p:cNvSpPr>
            <a:spLocks noGrp="1"/>
          </p:cNvSpPr>
          <p:nvPr>
            <p:ph idx="1"/>
          </p:nvPr>
        </p:nvSpPr>
        <p:spPr/>
        <p:txBody>
          <a:bodyPr anchor="t"/>
          <a:lstStyle/>
          <a:p>
            <a:r>
              <a:rPr lang="en-US" sz="1600" dirty="0">
                <a:solidFill>
                  <a:schemeClr val="tx1">
                    <a:lumMod val="50000"/>
                    <a:lumOff val="50000"/>
                  </a:schemeClr>
                </a:solidFill>
                <a:latin typeface="Times New Roman" panose="02020603050405020304" pitchFamily="18" charset="0"/>
                <a:cs typeface="Times New Roman" panose="02020603050405020304" pitchFamily="18" charset="0"/>
              </a:rPr>
              <a:t>Method:</a:t>
            </a:r>
          </a:p>
          <a:p>
            <a:pPr marL="0" indent="0">
              <a:buNone/>
            </a:pPr>
            <a:endParaRPr lang="en-US" sz="1600" dirty="0">
              <a:solidFill>
                <a:schemeClr val="tx1">
                  <a:lumMod val="50000"/>
                  <a:lumOff val="50000"/>
                </a:schemeClr>
              </a:solidFill>
              <a:latin typeface="Times New Roman" panose="02020603050405020304" pitchFamily="18" charset="0"/>
              <a:cs typeface="Times New Roman" panose="02020603050405020304" pitchFamily="18" charset="0"/>
            </a:endParaRPr>
          </a:p>
          <a:p>
            <a:pPr lvl="1"/>
            <a:r>
              <a:rPr lang="en-US" sz="1600" dirty="0">
                <a:solidFill>
                  <a:schemeClr val="tx1">
                    <a:lumMod val="50000"/>
                    <a:lumOff val="50000"/>
                  </a:schemeClr>
                </a:solidFill>
                <a:latin typeface="Times New Roman" panose="02020603050405020304" pitchFamily="18" charset="0"/>
                <a:cs typeface="Times New Roman" panose="02020603050405020304" pitchFamily="18" charset="0"/>
              </a:rPr>
              <a:t>Dataset and Data Preprocessing: datasets were extracted from NCBI, GSE63060, GSE63062 and GSE140829. All these datasets were combined, and values were min-max normalized.</a:t>
            </a:r>
          </a:p>
          <a:p>
            <a:pPr marL="502920" lvl="1" indent="0">
              <a:buNone/>
            </a:pPr>
            <a:endParaRPr lang="en-US" sz="1600" dirty="0">
              <a:solidFill>
                <a:schemeClr val="tx1">
                  <a:lumMod val="50000"/>
                  <a:lumOff val="50000"/>
                </a:schemeClr>
              </a:solidFill>
              <a:latin typeface="Times New Roman" panose="02020603050405020304" pitchFamily="18" charset="0"/>
              <a:cs typeface="Times New Roman" panose="02020603050405020304" pitchFamily="18" charset="0"/>
            </a:endParaRPr>
          </a:p>
          <a:p>
            <a:pPr lvl="1"/>
            <a:r>
              <a:rPr lang="en-US" sz="1600" dirty="0">
                <a:solidFill>
                  <a:schemeClr val="tx1">
                    <a:lumMod val="50000"/>
                    <a:lumOff val="50000"/>
                  </a:schemeClr>
                </a:solidFill>
                <a:latin typeface="Times New Roman" panose="02020603050405020304" pitchFamily="18" charset="0"/>
                <a:cs typeface="Times New Roman" panose="02020603050405020304" pitchFamily="18" charset="0"/>
              </a:rPr>
              <a:t>Image-Based Representation of mRNA Expression: LASSO regression is used to eliminate irrelevant genes for AD. Linear discriminant analysis is used to determine the position of gene in the 2D space.</a:t>
            </a:r>
          </a:p>
          <a:p>
            <a:pPr marL="502920" lvl="1" indent="0">
              <a:buNone/>
            </a:pPr>
            <a:endParaRPr lang="en-US" dirty="0">
              <a:solidFill>
                <a:schemeClr val="tx1">
                  <a:lumMod val="50000"/>
                  <a:lumOff val="50000"/>
                </a:schemeClr>
              </a:solidFill>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BE20BF0C-2B82-725D-B4FB-685DD0A7715E}"/>
              </a:ext>
            </a:extLst>
          </p:cNvPr>
          <p:cNvPicPr>
            <a:picLocks noChangeAspect="1"/>
          </p:cNvPicPr>
          <p:nvPr/>
        </p:nvPicPr>
        <p:blipFill>
          <a:blip r:embed="rId2"/>
          <a:stretch>
            <a:fillRect/>
          </a:stretch>
        </p:blipFill>
        <p:spPr>
          <a:xfrm>
            <a:off x="3603352" y="4066117"/>
            <a:ext cx="8148947" cy="1623293"/>
          </a:xfrm>
          <a:prstGeom prst="rect">
            <a:avLst/>
          </a:prstGeom>
        </p:spPr>
      </p:pic>
    </p:spTree>
    <p:extLst>
      <p:ext uri="{BB962C8B-B14F-4D97-AF65-F5344CB8AC3E}">
        <p14:creationId xmlns:p14="http://schemas.microsoft.com/office/powerpoint/2010/main" val="136017671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B9A355-61FD-8DB6-68CE-6B77BCF141CD}"/>
              </a:ext>
            </a:extLst>
          </p:cNvPr>
          <p:cNvSpPr>
            <a:spLocks noGrp="1"/>
          </p:cNvSpPr>
          <p:nvPr>
            <p:ph idx="1"/>
          </p:nvPr>
        </p:nvSpPr>
        <p:spPr/>
        <p:txBody>
          <a:bodyPr anchor="t">
            <a:normAutofit/>
          </a:bodyPr>
          <a:lstStyle/>
          <a:p>
            <a:r>
              <a:rPr lang="en-US" sz="1600" dirty="0">
                <a:solidFill>
                  <a:schemeClr val="tx1">
                    <a:lumMod val="50000"/>
                    <a:lumOff val="50000"/>
                  </a:schemeClr>
                </a:solidFill>
                <a:latin typeface="Times New Roman" panose="02020603050405020304" pitchFamily="18" charset="0"/>
                <a:cs typeface="Times New Roman" panose="02020603050405020304" pitchFamily="18" charset="0"/>
              </a:rPr>
              <a:t>Classification:</a:t>
            </a:r>
          </a:p>
          <a:p>
            <a:pPr lvl="1"/>
            <a:r>
              <a:rPr lang="en-US" sz="1400" dirty="0">
                <a:solidFill>
                  <a:schemeClr val="tx1">
                    <a:lumMod val="50000"/>
                    <a:lumOff val="50000"/>
                  </a:schemeClr>
                </a:solidFill>
                <a:latin typeface="Times New Roman" panose="02020603050405020304" pitchFamily="18" charset="0"/>
                <a:cs typeface="Times New Roman" panose="02020603050405020304" pitchFamily="18" charset="0"/>
              </a:rPr>
              <a:t>Done using CNN with following configurations</a:t>
            </a:r>
          </a:p>
          <a:p>
            <a:pPr lvl="1"/>
            <a:endParaRPr lang="en-US" sz="1400" dirty="0">
              <a:solidFill>
                <a:schemeClr val="tx1">
                  <a:lumMod val="50000"/>
                  <a:lumOff val="50000"/>
                </a:schemeClr>
              </a:solidFill>
              <a:latin typeface="Times New Roman" panose="02020603050405020304" pitchFamily="18" charset="0"/>
              <a:cs typeface="Times New Roman" panose="02020603050405020304" pitchFamily="18" charset="0"/>
            </a:endParaRPr>
          </a:p>
          <a:p>
            <a:pPr lvl="1"/>
            <a:endParaRPr lang="en-US" sz="1400" dirty="0">
              <a:solidFill>
                <a:schemeClr val="tx1">
                  <a:lumMod val="50000"/>
                  <a:lumOff val="50000"/>
                </a:schemeClr>
              </a:solidFill>
              <a:latin typeface="Times New Roman" panose="02020603050405020304" pitchFamily="18" charset="0"/>
              <a:cs typeface="Times New Roman" panose="02020603050405020304" pitchFamily="18" charset="0"/>
            </a:endParaRPr>
          </a:p>
          <a:p>
            <a:pPr lvl="1"/>
            <a:endParaRPr lang="en-US" sz="1400" dirty="0">
              <a:solidFill>
                <a:schemeClr val="tx1">
                  <a:lumMod val="50000"/>
                  <a:lumOff val="50000"/>
                </a:schemeClr>
              </a:solidFill>
              <a:latin typeface="Times New Roman" panose="02020603050405020304" pitchFamily="18" charset="0"/>
              <a:cs typeface="Times New Roman" panose="02020603050405020304" pitchFamily="18" charset="0"/>
            </a:endParaRPr>
          </a:p>
          <a:p>
            <a:pPr lvl="1"/>
            <a:endParaRPr lang="en-US" sz="1400" dirty="0">
              <a:solidFill>
                <a:schemeClr val="tx1">
                  <a:lumMod val="50000"/>
                  <a:lumOff val="50000"/>
                </a:schemeClr>
              </a:solidFill>
              <a:latin typeface="Times New Roman" panose="02020603050405020304" pitchFamily="18" charset="0"/>
              <a:cs typeface="Times New Roman" panose="02020603050405020304" pitchFamily="18" charset="0"/>
            </a:endParaRPr>
          </a:p>
          <a:p>
            <a:pPr lvl="1"/>
            <a:endParaRPr lang="en-US" sz="1400" dirty="0">
              <a:solidFill>
                <a:schemeClr val="tx1">
                  <a:lumMod val="50000"/>
                  <a:lumOff val="50000"/>
                </a:schemeClr>
              </a:solidFill>
              <a:latin typeface="Times New Roman" panose="02020603050405020304" pitchFamily="18" charset="0"/>
              <a:cs typeface="Times New Roman" panose="02020603050405020304" pitchFamily="18" charset="0"/>
            </a:endParaRPr>
          </a:p>
          <a:p>
            <a:pPr lvl="1"/>
            <a:endParaRPr lang="en-US" sz="1400" dirty="0">
              <a:solidFill>
                <a:schemeClr val="tx1">
                  <a:lumMod val="50000"/>
                  <a:lumOff val="50000"/>
                </a:schemeClr>
              </a:solidFill>
              <a:latin typeface="Times New Roman" panose="02020603050405020304" pitchFamily="18" charset="0"/>
              <a:cs typeface="Times New Roman" panose="02020603050405020304" pitchFamily="18" charset="0"/>
            </a:endParaRPr>
          </a:p>
          <a:p>
            <a:pPr lvl="1"/>
            <a:endParaRPr lang="en-US" sz="1400" dirty="0">
              <a:solidFill>
                <a:schemeClr val="tx1">
                  <a:lumMod val="50000"/>
                  <a:lumOff val="50000"/>
                </a:schemeClr>
              </a:solidFill>
              <a:latin typeface="Times New Roman" panose="02020603050405020304" pitchFamily="18" charset="0"/>
              <a:cs typeface="Times New Roman" panose="02020603050405020304" pitchFamily="18" charset="0"/>
            </a:endParaRPr>
          </a:p>
          <a:p>
            <a:pPr lvl="1"/>
            <a:endParaRPr lang="en-US" sz="1400" dirty="0">
              <a:solidFill>
                <a:schemeClr val="tx1">
                  <a:lumMod val="50000"/>
                  <a:lumOff val="50000"/>
                </a:schemeClr>
              </a:solidFill>
              <a:latin typeface="Times New Roman" panose="02020603050405020304" pitchFamily="18" charset="0"/>
              <a:cs typeface="Times New Roman" panose="02020603050405020304" pitchFamily="18" charset="0"/>
            </a:endParaRPr>
          </a:p>
          <a:p>
            <a:pPr lvl="1"/>
            <a:endParaRPr lang="en-US" sz="1400" dirty="0">
              <a:solidFill>
                <a:schemeClr val="tx1">
                  <a:lumMod val="50000"/>
                  <a:lumOff val="50000"/>
                </a:schemeClr>
              </a:solidFill>
              <a:latin typeface="Times New Roman" panose="02020603050405020304" pitchFamily="18" charset="0"/>
              <a:cs typeface="Times New Roman" panose="02020603050405020304" pitchFamily="18" charset="0"/>
            </a:endParaRPr>
          </a:p>
          <a:p>
            <a:pPr lvl="1"/>
            <a:endParaRPr lang="en-US" sz="1400" dirty="0">
              <a:solidFill>
                <a:schemeClr val="tx1">
                  <a:lumMod val="50000"/>
                  <a:lumOff val="50000"/>
                </a:schemeClr>
              </a:solidFill>
              <a:latin typeface="Times New Roman" panose="02020603050405020304" pitchFamily="18" charset="0"/>
              <a:cs typeface="Times New Roman" panose="02020603050405020304" pitchFamily="18" charset="0"/>
            </a:endParaRPr>
          </a:p>
          <a:p>
            <a:endParaRPr lang="en-US" sz="1600" dirty="0">
              <a:solidFill>
                <a:schemeClr val="tx1">
                  <a:lumMod val="50000"/>
                  <a:lumOff val="50000"/>
                </a:schemeClr>
              </a:solidFill>
              <a:latin typeface="Times New Roman" panose="02020603050405020304" pitchFamily="18" charset="0"/>
              <a:cs typeface="Times New Roman" panose="02020603050405020304" pitchFamily="18" charset="0"/>
            </a:endParaRPr>
          </a:p>
          <a:p>
            <a:r>
              <a:rPr lang="en-US" sz="1600" dirty="0">
                <a:solidFill>
                  <a:schemeClr val="tx1">
                    <a:lumMod val="50000"/>
                    <a:lumOff val="50000"/>
                  </a:schemeClr>
                </a:solidFill>
                <a:latin typeface="Times New Roman" panose="02020603050405020304" pitchFamily="18" charset="0"/>
                <a:cs typeface="Times New Roman" panose="02020603050405020304" pitchFamily="18" charset="0"/>
              </a:rPr>
              <a:t>Results:</a:t>
            </a:r>
          </a:p>
          <a:p>
            <a:pPr lvl="1"/>
            <a:r>
              <a:rPr lang="en-US" sz="1400" dirty="0">
                <a:solidFill>
                  <a:schemeClr val="tx1">
                    <a:lumMod val="50000"/>
                    <a:lumOff val="50000"/>
                  </a:schemeClr>
                </a:solidFill>
                <a:latin typeface="Times New Roman" panose="02020603050405020304" pitchFamily="18" charset="0"/>
                <a:cs typeface="Times New Roman" panose="02020603050405020304" pitchFamily="18" charset="0"/>
              </a:rPr>
              <a:t>LDA based image imaging along with CNN observed to performing well compared to the existing method like LASSO+SVM, tSNE + CNN.</a:t>
            </a:r>
          </a:p>
        </p:txBody>
      </p:sp>
      <p:pic>
        <p:nvPicPr>
          <p:cNvPr id="4" name="Picture 3">
            <a:extLst>
              <a:ext uri="{FF2B5EF4-FFF2-40B4-BE49-F238E27FC236}">
                <a16:creationId xmlns:a16="http://schemas.microsoft.com/office/drawing/2014/main" id="{D29DAFD9-48D5-C390-1FD0-9D4A10D4A485}"/>
              </a:ext>
            </a:extLst>
          </p:cNvPr>
          <p:cNvPicPr>
            <a:picLocks noChangeAspect="1"/>
          </p:cNvPicPr>
          <p:nvPr/>
        </p:nvPicPr>
        <p:blipFill>
          <a:blip r:embed="rId2"/>
          <a:stretch>
            <a:fillRect/>
          </a:stretch>
        </p:blipFill>
        <p:spPr>
          <a:xfrm>
            <a:off x="3640668" y="1437680"/>
            <a:ext cx="7772400" cy="2520493"/>
          </a:xfrm>
          <a:prstGeom prst="rect">
            <a:avLst/>
          </a:prstGeom>
        </p:spPr>
      </p:pic>
      <p:pic>
        <p:nvPicPr>
          <p:cNvPr id="5" name="Picture 4">
            <a:extLst>
              <a:ext uri="{FF2B5EF4-FFF2-40B4-BE49-F238E27FC236}">
                <a16:creationId xmlns:a16="http://schemas.microsoft.com/office/drawing/2014/main" id="{D6E54D91-EF80-BD07-B7CF-90BA016748DC}"/>
              </a:ext>
            </a:extLst>
          </p:cNvPr>
          <p:cNvPicPr>
            <a:picLocks noChangeAspect="1"/>
          </p:cNvPicPr>
          <p:nvPr/>
        </p:nvPicPr>
        <p:blipFill>
          <a:blip r:embed="rId3"/>
          <a:stretch>
            <a:fillRect/>
          </a:stretch>
        </p:blipFill>
        <p:spPr>
          <a:xfrm>
            <a:off x="119104" y="2917429"/>
            <a:ext cx="3106009" cy="2916939"/>
          </a:xfrm>
          <a:prstGeom prst="rect">
            <a:avLst/>
          </a:prstGeom>
        </p:spPr>
      </p:pic>
    </p:spTree>
    <p:extLst>
      <p:ext uri="{BB962C8B-B14F-4D97-AF65-F5344CB8AC3E}">
        <p14:creationId xmlns:p14="http://schemas.microsoft.com/office/powerpoint/2010/main" val="226997781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E977BF4A-8DEA-7C9D-394F-F1DC4FDABF63}"/>
              </a:ext>
            </a:extLst>
          </p:cNvPr>
          <p:cNvSpPr>
            <a:spLocks noGrp="1"/>
          </p:cNvSpPr>
          <p:nvPr>
            <p:ph sz="half" idx="2"/>
          </p:nvPr>
        </p:nvSpPr>
        <p:spPr>
          <a:xfrm>
            <a:off x="3867912" y="2241034"/>
            <a:ext cx="7772400" cy="4043200"/>
          </a:xfrm>
        </p:spPr>
        <p:txBody>
          <a:bodyPr anchor="t">
            <a:normAutofit/>
          </a:bodyPr>
          <a:lstStyle/>
          <a:p>
            <a:r>
              <a:rPr lang="en-US" sz="1600" dirty="0">
                <a:solidFill>
                  <a:schemeClr val="tx1">
                    <a:lumMod val="50000"/>
                    <a:lumOff val="50000"/>
                  </a:schemeClr>
                </a:solidFill>
                <a:latin typeface="Times New Roman" panose="02020603050405020304" pitchFamily="18" charset="0"/>
                <a:cs typeface="Times New Roman" panose="02020603050405020304" pitchFamily="18" charset="0"/>
              </a:rPr>
              <a:t>Study aims to propose an automatic classification method of AD versus normal control (NC) and mild cognitive impairment (MCI) based on the magnetic resonance images (MRI).</a:t>
            </a:r>
          </a:p>
          <a:p>
            <a:r>
              <a:rPr lang="en-US" sz="1600" dirty="0">
                <a:solidFill>
                  <a:schemeClr val="tx1">
                    <a:lumMod val="50000"/>
                    <a:lumOff val="50000"/>
                  </a:schemeClr>
                </a:solidFill>
                <a:latin typeface="Times New Roman" panose="02020603050405020304" pitchFamily="18" charset="0"/>
                <a:cs typeface="Times New Roman" panose="02020603050405020304" pitchFamily="18" charset="0"/>
              </a:rPr>
              <a:t>Complete 3D channel form the MRI images is used as the input, which can obtain image information to the greatest extent.</a:t>
            </a:r>
          </a:p>
          <a:p>
            <a:r>
              <a:rPr lang="en-US" sz="1600" dirty="0">
                <a:solidFill>
                  <a:schemeClr val="tx1">
                    <a:lumMod val="50000"/>
                    <a:lumOff val="50000"/>
                  </a:schemeClr>
                </a:solidFill>
                <a:latin typeface="Times New Roman" panose="02020603050405020304" pitchFamily="18" charset="0"/>
                <a:cs typeface="Times New Roman" panose="02020603050405020304" pitchFamily="18" charset="0"/>
              </a:rPr>
              <a:t>Contrastive learning strategy based on multiple data transformation methods are used to combine supervised classification loss with the unsupervised contrastive loss.</a:t>
            </a:r>
          </a:p>
          <a:p>
            <a:r>
              <a:rPr lang="en-US" sz="1600" dirty="0">
                <a:solidFill>
                  <a:schemeClr val="tx1">
                    <a:lumMod val="50000"/>
                    <a:lumOff val="50000"/>
                  </a:schemeClr>
                </a:solidFill>
                <a:latin typeface="Times New Roman" panose="02020603050405020304" pitchFamily="18" charset="0"/>
                <a:cs typeface="Times New Roman" panose="02020603050405020304" pitchFamily="18" charset="0"/>
              </a:rPr>
              <a:t>Results were verified used the samples collected from ADNI dataset which showed the model’s effectiveness to classify AD and MCI samples.</a:t>
            </a:r>
          </a:p>
          <a:p>
            <a:r>
              <a:rPr lang="en-US" sz="1600" dirty="0">
                <a:solidFill>
                  <a:schemeClr val="tx1">
                    <a:lumMod val="50000"/>
                    <a:lumOff val="50000"/>
                  </a:schemeClr>
                </a:solidFill>
                <a:latin typeface="Times New Roman" panose="02020603050405020304" pitchFamily="18" charset="0"/>
                <a:cs typeface="Times New Roman" panose="02020603050405020304" pitchFamily="18" charset="0"/>
              </a:rPr>
              <a:t>Multichannel contrastive learning strategy greatly improved classification accuracy and generalization ability of the network.</a:t>
            </a:r>
          </a:p>
        </p:txBody>
      </p:sp>
      <p:sp>
        <p:nvSpPr>
          <p:cNvPr id="9" name="TextBox 8">
            <a:extLst>
              <a:ext uri="{FF2B5EF4-FFF2-40B4-BE49-F238E27FC236}">
                <a16:creationId xmlns:a16="http://schemas.microsoft.com/office/drawing/2014/main" id="{008F78EE-1CBC-BA30-6AF8-D86E756276C1}"/>
              </a:ext>
            </a:extLst>
          </p:cNvPr>
          <p:cNvSpPr txBox="1"/>
          <p:nvPr/>
        </p:nvSpPr>
        <p:spPr>
          <a:xfrm>
            <a:off x="3867912" y="804672"/>
            <a:ext cx="7772400" cy="984885"/>
          </a:xfrm>
          <a:prstGeom prst="rect">
            <a:avLst/>
          </a:prstGeom>
          <a:noFill/>
        </p:spPr>
        <p:txBody>
          <a:bodyPr wrap="square" rtlCol="0">
            <a:spAutoFit/>
          </a:bodyPr>
          <a:lstStyle/>
          <a:p>
            <a:r>
              <a:rPr lang="en-IN" sz="2200" b="0" i="0" dirty="0">
                <a:effectLst/>
                <a:latin typeface="Times New Roman" panose="02020603050405020304" pitchFamily="18" charset="0"/>
                <a:cs typeface="Times New Roman" panose="02020603050405020304" pitchFamily="18" charset="0"/>
              </a:rPr>
              <a:t>3-D CNN-based Multichannel Contrastive Learning for Alzheimer’s Disease Automatic Diagnosis, </a:t>
            </a:r>
            <a:r>
              <a:rPr lang="en-IN" sz="1400" dirty="0">
                <a:solidFill>
                  <a:schemeClr val="tx1">
                    <a:lumMod val="65000"/>
                    <a:lumOff val="35000"/>
                  </a:schemeClr>
                </a:solidFill>
                <a:latin typeface="Times New Roman" panose="02020603050405020304" pitchFamily="18" charset="0"/>
                <a:cs typeface="Times New Roman" panose="02020603050405020304" pitchFamily="18" charset="0"/>
              </a:rPr>
              <a:t>J. Li, Y. Wei, C. Wang, Q. Hu, Y. Liu and L. Xu – IEEE Transactions on Instrumentation and Measurement, vol. 71, pp. 1-11, 2022</a:t>
            </a:r>
            <a:endParaRPr lang="en-US" sz="1400" dirty="0">
              <a:solidFill>
                <a:schemeClr val="tx1">
                  <a:lumMod val="65000"/>
                  <a:lumOff val="3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3561250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B67F905-DB1A-ACF6-FDA4-1E5D49EA244A}"/>
              </a:ext>
            </a:extLst>
          </p:cNvPr>
          <p:cNvSpPr>
            <a:spLocks noGrp="1"/>
          </p:cNvSpPr>
          <p:nvPr>
            <p:ph idx="1"/>
          </p:nvPr>
        </p:nvSpPr>
        <p:spPr/>
        <p:txBody>
          <a:bodyPr anchor="t"/>
          <a:lstStyle/>
          <a:p>
            <a:r>
              <a:rPr lang="en-US" sz="1600" dirty="0">
                <a:solidFill>
                  <a:schemeClr val="tx1">
                    <a:lumMod val="50000"/>
                    <a:lumOff val="50000"/>
                  </a:schemeClr>
                </a:solidFill>
                <a:latin typeface="Times New Roman" panose="02020603050405020304" pitchFamily="18" charset="0"/>
                <a:cs typeface="Times New Roman" panose="02020603050405020304" pitchFamily="18" charset="0"/>
              </a:rPr>
              <a:t>Self-Supervised Contrastive Learning:</a:t>
            </a:r>
          </a:p>
          <a:p>
            <a:pPr lvl="1"/>
            <a:r>
              <a:rPr lang="en-US" sz="1600" dirty="0">
                <a:solidFill>
                  <a:schemeClr val="tx1">
                    <a:lumMod val="50000"/>
                    <a:lumOff val="50000"/>
                  </a:schemeClr>
                </a:solidFill>
                <a:latin typeface="Times New Roman" panose="02020603050405020304" pitchFamily="18" charset="0"/>
                <a:cs typeface="Times New Roman" panose="02020603050405020304" pitchFamily="18" charset="0"/>
              </a:rPr>
              <a:t>Was proposed to learn visual features from large-scale unlabeled images or videos by constructing pretext task without using human annotations.</a:t>
            </a:r>
          </a:p>
          <a:p>
            <a:pPr lvl="1"/>
            <a:r>
              <a:rPr lang="en-US" sz="1600" dirty="0">
                <a:solidFill>
                  <a:schemeClr val="tx1">
                    <a:lumMod val="50000"/>
                    <a:lumOff val="50000"/>
                  </a:schemeClr>
                </a:solidFill>
                <a:latin typeface="Times New Roman" panose="02020603050405020304" pitchFamily="18" charset="0"/>
                <a:cs typeface="Times New Roman" panose="02020603050405020304" pitchFamily="18" charset="0"/>
              </a:rPr>
              <a:t>Constructs positive samples and negative samples through two different data transformation methods.</a:t>
            </a:r>
          </a:p>
          <a:p>
            <a:r>
              <a:rPr lang="en-US" sz="1600" dirty="0">
                <a:solidFill>
                  <a:schemeClr val="tx1">
                    <a:lumMod val="50000"/>
                    <a:lumOff val="50000"/>
                  </a:schemeClr>
                </a:solidFill>
                <a:latin typeface="Times New Roman" panose="02020603050405020304" pitchFamily="18" charset="0"/>
                <a:cs typeface="Times New Roman" panose="02020603050405020304" pitchFamily="18" charset="0"/>
              </a:rPr>
              <a:t>Data Preprocessing:</a:t>
            </a:r>
          </a:p>
          <a:p>
            <a:pPr lvl="1"/>
            <a:r>
              <a:rPr lang="en-US" sz="1600" dirty="0">
                <a:solidFill>
                  <a:schemeClr val="tx1">
                    <a:lumMod val="50000"/>
                    <a:lumOff val="50000"/>
                  </a:schemeClr>
                </a:solidFill>
                <a:latin typeface="Times New Roman" panose="02020603050405020304" pitchFamily="18" charset="0"/>
                <a:cs typeface="Times New Roman" panose="02020603050405020304" pitchFamily="18" charset="0"/>
              </a:rPr>
              <a:t>Resample</a:t>
            </a:r>
          </a:p>
          <a:p>
            <a:pPr lvl="1"/>
            <a:r>
              <a:rPr lang="en-US" sz="1600" dirty="0">
                <a:solidFill>
                  <a:schemeClr val="tx1">
                    <a:lumMod val="50000"/>
                    <a:lumOff val="50000"/>
                  </a:schemeClr>
                </a:solidFill>
                <a:latin typeface="Times New Roman" panose="02020603050405020304" pitchFamily="18" charset="0"/>
                <a:cs typeface="Times New Roman" panose="02020603050405020304" pitchFamily="18" charset="0"/>
              </a:rPr>
              <a:t>Skull Stripping</a:t>
            </a:r>
          </a:p>
          <a:p>
            <a:pPr lvl="1"/>
            <a:r>
              <a:rPr lang="en-US" sz="1600" dirty="0">
                <a:solidFill>
                  <a:schemeClr val="tx1">
                    <a:lumMod val="50000"/>
                    <a:lumOff val="50000"/>
                  </a:schemeClr>
                </a:solidFill>
                <a:latin typeface="Times New Roman" panose="02020603050405020304" pitchFamily="18" charset="0"/>
                <a:cs typeface="Times New Roman" panose="02020603050405020304" pitchFamily="18" charset="0"/>
              </a:rPr>
              <a:t>Intensity correction</a:t>
            </a:r>
          </a:p>
          <a:p>
            <a:pPr lvl="1"/>
            <a:r>
              <a:rPr lang="en-US" sz="1600" dirty="0">
                <a:solidFill>
                  <a:schemeClr val="tx1">
                    <a:lumMod val="50000"/>
                    <a:lumOff val="50000"/>
                  </a:schemeClr>
                </a:solidFill>
                <a:latin typeface="Times New Roman" panose="02020603050405020304" pitchFamily="18" charset="0"/>
                <a:cs typeface="Times New Roman" panose="02020603050405020304" pitchFamily="18" charset="0"/>
              </a:rPr>
              <a:t>Clip</a:t>
            </a:r>
          </a:p>
          <a:p>
            <a:r>
              <a:rPr lang="en-US" sz="1600" dirty="0">
                <a:solidFill>
                  <a:schemeClr val="tx1">
                    <a:lumMod val="50000"/>
                    <a:lumOff val="50000"/>
                  </a:schemeClr>
                </a:solidFill>
                <a:latin typeface="Times New Roman" panose="02020603050405020304" pitchFamily="18" charset="0"/>
                <a:cs typeface="Times New Roman" panose="02020603050405020304" pitchFamily="18" charset="0"/>
              </a:rPr>
              <a:t>Framework:</a:t>
            </a:r>
          </a:p>
          <a:p>
            <a:pPr lvl="1"/>
            <a:endParaRPr lang="en-US" sz="1400" dirty="0">
              <a:solidFill>
                <a:schemeClr val="tx1">
                  <a:lumMod val="50000"/>
                  <a:lumOff val="50000"/>
                </a:schemeClr>
              </a:solidFill>
              <a:latin typeface="Times New Roman" panose="02020603050405020304" pitchFamily="18" charset="0"/>
              <a:cs typeface="Times New Roman" panose="02020603050405020304" pitchFamily="18" charset="0"/>
            </a:endParaRPr>
          </a:p>
          <a:p>
            <a:endParaRPr lang="en-US" dirty="0">
              <a:solidFill>
                <a:schemeClr val="tx1">
                  <a:lumMod val="50000"/>
                  <a:lumOff val="50000"/>
                </a:schemeClr>
              </a:solidFill>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DA081720-D374-D854-1E8D-9C1B84B54FE0}"/>
              </a:ext>
            </a:extLst>
          </p:cNvPr>
          <p:cNvPicPr>
            <a:picLocks noChangeAspect="1"/>
          </p:cNvPicPr>
          <p:nvPr/>
        </p:nvPicPr>
        <p:blipFill>
          <a:blip r:embed="rId2"/>
          <a:stretch>
            <a:fillRect/>
          </a:stretch>
        </p:blipFill>
        <p:spPr>
          <a:xfrm>
            <a:off x="0" y="1944644"/>
            <a:ext cx="3447535" cy="2627356"/>
          </a:xfrm>
          <a:prstGeom prst="rect">
            <a:avLst/>
          </a:prstGeom>
        </p:spPr>
      </p:pic>
      <p:pic>
        <p:nvPicPr>
          <p:cNvPr id="5" name="Picture 4">
            <a:extLst>
              <a:ext uri="{FF2B5EF4-FFF2-40B4-BE49-F238E27FC236}">
                <a16:creationId xmlns:a16="http://schemas.microsoft.com/office/drawing/2014/main" id="{9F7291CB-9964-AE2B-8B2E-F58F9B753B8D}"/>
              </a:ext>
            </a:extLst>
          </p:cNvPr>
          <p:cNvPicPr>
            <a:picLocks noChangeAspect="1"/>
          </p:cNvPicPr>
          <p:nvPr/>
        </p:nvPicPr>
        <p:blipFill>
          <a:blip r:embed="rId3"/>
          <a:stretch>
            <a:fillRect/>
          </a:stretch>
        </p:blipFill>
        <p:spPr>
          <a:xfrm>
            <a:off x="5348304" y="3692618"/>
            <a:ext cx="5836164" cy="2596971"/>
          </a:xfrm>
          <a:prstGeom prst="rect">
            <a:avLst/>
          </a:prstGeom>
        </p:spPr>
      </p:pic>
    </p:spTree>
    <p:extLst>
      <p:ext uri="{BB962C8B-B14F-4D97-AF65-F5344CB8AC3E}">
        <p14:creationId xmlns:p14="http://schemas.microsoft.com/office/powerpoint/2010/main" val="59084505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E977BF4A-8DEA-7C9D-394F-F1DC4FDABF63}"/>
              </a:ext>
            </a:extLst>
          </p:cNvPr>
          <p:cNvSpPr>
            <a:spLocks noGrp="1"/>
          </p:cNvSpPr>
          <p:nvPr>
            <p:ph sz="half" idx="2"/>
          </p:nvPr>
        </p:nvSpPr>
        <p:spPr>
          <a:xfrm>
            <a:off x="3867912" y="2323759"/>
            <a:ext cx="7772400" cy="3729569"/>
          </a:xfrm>
        </p:spPr>
        <p:txBody>
          <a:bodyPr anchor="t">
            <a:normAutofit/>
          </a:bodyPr>
          <a:lstStyle/>
          <a:p>
            <a:r>
              <a:rPr lang="en-US" sz="1600" dirty="0">
                <a:solidFill>
                  <a:schemeClr val="tx1">
                    <a:lumMod val="50000"/>
                    <a:lumOff val="50000"/>
                  </a:schemeClr>
                </a:solidFill>
                <a:latin typeface="Times New Roman" panose="02020603050405020304" pitchFamily="18" charset="0"/>
                <a:cs typeface="Times New Roman" panose="02020603050405020304" pitchFamily="18" charset="0"/>
              </a:rPr>
              <a:t>TADPOLE (The Alzheimer’s Disease Prediction of Longitudinal Evolution) </a:t>
            </a:r>
          </a:p>
          <a:p>
            <a:r>
              <a:rPr lang="en-US" sz="1600" dirty="0">
                <a:solidFill>
                  <a:schemeClr val="tx1">
                    <a:lumMod val="50000"/>
                    <a:lumOff val="50000"/>
                  </a:schemeClr>
                </a:solidFill>
                <a:latin typeface="Times New Roman" panose="02020603050405020304" pitchFamily="18" charset="0"/>
                <a:cs typeface="Times New Roman" panose="02020603050405020304" pitchFamily="18" charset="0"/>
              </a:rPr>
              <a:t>Objective of the study was the identification of the most predictive data, features and methods for the progression of subjects at the risk of developing Alzheimer’s.</a:t>
            </a:r>
          </a:p>
          <a:p>
            <a:r>
              <a:rPr lang="en-US" sz="1600" dirty="0">
                <a:solidFill>
                  <a:schemeClr val="tx1">
                    <a:lumMod val="50000"/>
                    <a:lumOff val="50000"/>
                  </a:schemeClr>
                </a:solidFill>
                <a:latin typeface="Times New Roman" panose="02020603050405020304" pitchFamily="18" charset="0"/>
                <a:cs typeface="Times New Roman" panose="02020603050405020304" pitchFamily="18" charset="0"/>
              </a:rPr>
              <a:t>Tree-based ensemble methods such as Gradient Boosting and Random Forest were explored.</a:t>
            </a:r>
          </a:p>
          <a:p>
            <a:r>
              <a:rPr lang="en-US" sz="1600" dirty="0">
                <a:solidFill>
                  <a:schemeClr val="tx1">
                    <a:lumMod val="50000"/>
                    <a:lumOff val="50000"/>
                  </a:schemeClr>
                </a:solidFill>
                <a:latin typeface="Times New Roman" panose="02020603050405020304" pitchFamily="18" charset="0"/>
                <a:cs typeface="Times New Roman" panose="02020603050405020304" pitchFamily="18" charset="0"/>
              </a:rPr>
              <a:t>TADPOLE focused on improving performance rather than focusing on the interpretability.</a:t>
            </a:r>
          </a:p>
          <a:p>
            <a:r>
              <a:rPr lang="en-US" sz="1600" dirty="0">
                <a:solidFill>
                  <a:schemeClr val="tx1">
                    <a:lumMod val="50000"/>
                    <a:lumOff val="50000"/>
                  </a:schemeClr>
                </a:solidFill>
                <a:latin typeface="Times New Roman" panose="02020603050405020304" pitchFamily="18" charset="0"/>
                <a:cs typeface="Times New Roman" panose="02020603050405020304" pitchFamily="18" charset="0"/>
              </a:rPr>
              <a:t>Provide plausible explanations on why the model achieve high accuracy.</a:t>
            </a:r>
          </a:p>
        </p:txBody>
      </p:sp>
      <p:sp>
        <p:nvSpPr>
          <p:cNvPr id="9" name="TextBox 8">
            <a:extLst>
              <a:ext uri="{FF2B5EF4-FFF2-40B4-BE49-F238E27FC236}">
                <a16:creationId xmlns:a16="http://schemas.microsoft.com/office/drawing/2014/main" id="{008F78EE-1CBC-BA30-6AF8-D86E756276C1}"/>
              </a:ext>
            </a:extLst>
          </p:cNvPr>
          <p:cNvSpPr txBox="1"/>
          <p:nvPr/>
        </p:nvSpPr>
        <p:spPr>
          <a:xfrm>
            <a:off x="3867912" y="804672"/>
            <a:ext cx="7772400" cy="1323439"/>
          </a:xfrm>
          <a:prstGeom prst="rect">
            <a:avLst/>
          </a:prstGeom>
          <a:noFill/>
        </p:spPr>
        <p:txBody>
          <a:bodyPr wrap="square" rtlCol="0">
            <a:spAutoFit/>
          </a:bodyPr>
          <a:lstStyle/>
          <a:p>
            <a:r>
              <a:rPr lang="en-IN" sz="2200" b="0" i="0" dirty="0">
                <a:effectLst/>
                <a:latin typeface="Times New Roman" panose="02020603050405020304" pitchFamily="18" charset="0"/>
                <a:cs typeface="Times New Roman" panose="02020603050405020304" pitchFamily="18" charset="0"/>
              </a:rPr>
              <a:t>Explainable AI toward understanding the performance of the top three TADPOLE Challenge methods in the forecast of Alzheimer’s disease diagnosis, </a:t>
            </a:r>
            <a:r>
              <a:rPr lang="en-IN" sz="1400" b="0" i="0" dirty="0">
                <a:solidFill>
                  <a:schemeClr val="tx1">
                    <a:lumMod val="65000"/>
                    <a:lumOff val="35000"/>
                  </a:schemeClr>
                </a:solidFill>
                <a:effectLst/>
                <a:latin typeface="Times New Roman" panose="02020603050405020304" pitchFamily="18" charset="0"/>
                <a:cs typeface="Times New Roman" panose="02020603050405020304" pitchFamily="18" charset="0"/>
              </a:rPr>
              <a:t>Hernandez M, Ramon-</a:t>
            </a:r>
            <a:r>
              <a:rPr lang="en-IN" sz="1400" b="0" i="0" dirty="0" err="1">
                <a:solidFill>
                  <a:schemeClr val="tx1">
                    <a:lumMod val="65000"/>
                    <a:lumOff val="35000"/>
                  </a:schemeClr>
                </a:solidFill>
                <a:effectLst/>
                <a:latin typeface="Times New Roman" panose="02020603050405020304" pitchFamily="18" charset="0"/>
                <a:cs typeface="Times New Roman" panose="02020603050405020304" pitchFamily="18" charset="0"/>
              </a:rPr>
              <a:t>Julvez</a:t>
            </a:r>
            <a:r>
              <a:rPr lang="en-IN" sz="1400" b="0" i="0" dirty="0">
                <a:solidFill>
                  <a:schemeClr val="tx1">
                    <a:lumMod val="65000"/>
                    <a:lumOff val="35000"/>
                  </a:schemeClr>
                </a:solidFill>
                <a:effectLst/>
                <a:latin typeface="Times New Roman" panose="02020603050405020304" pitchFamily="18" charset="0"/>
                <a:cs typeface="Times New Roman" panose="02020603050405020304" pitchFamily="18" charset="0"/>
              </a:rPr>
              <a:t> U, </a:t>
            </a:r>
            <a:r>
              <a:rPr lang="en-IN" sz="1400" b="0" i="0" dirty="0" err="1">
                <a:solidFill>
                  <a:schemeClr val="tx1">
                    <a:lumMod val="65000"/>
                    <a:lumOff val="35000"/>
                  </a:schemeClr>
                </a:solidFill>
                <a:effectLst/>
                <a:latin typeface="Times New Roman" panose="02020603050405020304" pitchFamily="18" charset="0"/>
                <a:cs typeface="Times New Roman" panose="02020603050405020304" pitchFamily="18" charset="0"/>
              </a:rPr>
              <a:t>Ferraz</a:t>
            </a:r>
            <a:r>
              <a:rPr lang="en-IN" sz="1400" b="0" i="0" dirty="0">
                <a:solidFill>
                  <a:schemeClr val="tx1">
                    <a:lumMod val="65000"/>
                    <a:lumOff val="35000"/>
                  </a:schemeClr>
                </a:solidFill>
                <a:effectLst/>
                <a:latin typeface="Times New Roman" panose="02020603050405020304" pitchFamily="18" charset="0"/>
                <a:cs typeface="Times New Roman" panose="02020603050405020304" pitchFamily="18" charset="0"/>
              </a:rPr>
              <a:t> F, with the ADNI Consortium (2022) - PLOS ONE 17(5): e0264695 - 2022</a:t>
            </a:r>
            <a:endParaRPr lang="en-US" sz="1400" dirty="0">
              <a:solidFill>
                <a:schemeClr val="tx1">
                  <a:lumMod val="65000"/>
                  <a:lumOff val="35000"/>
                </a:schemeClr>
              </a:solidFill>
              <a:latin typeface="Times New Roman" panose="02020603050405020304" pitchFamily="18" charset="0"/>
              <a:cs typeface="Times New Roman" panose="02020603050405020304" pitchFamily="18" charset="0"/>
            </a:endParaRPr>
          </a:p>
        </p:txBody>
      </p:sp>
      <p:pic>
        <p:nvPicPr>
          <p:cNvPr id="2" name="Picture 1">
            <a:extLst>
              <a:ext uri="{FF2B5EF4-FFF2-40B4-BE49-F238E27FC236}">
                <a16:creationId xmlns:a16="http://schemas.microsoft.com/office/drawing/2014/main" id="{93B7015E-F68A-0DF7-0CC3-51BB8333DD80}"/>
              </a:ext>
            </a:extLst>
          </p:cNvPr>
          <p:cNvPicPr>
            <a:picLocks noChangeAspect="1"/>
          </p:cNvPicPr>
          <p:nvPr/>
        </p:nvPicPr>
        <p:blipFill>
          <a:blip r:embed="rId2"/>
          <a:stretch>
            <a:fillRect/>
          </a:stretch>
        </p:blipFill>
        <p:spPr>
          <a:xfrm>
            <a:off x="3867912" y="5052080"/>
            <a:ext cx="7772400" cy="1001248"/>
          </a:xfrm>
          <a:prstGeom prst="rect">
            <a:avLst/>
          </a:prstGeom>
        </p:spPr>
      </p:pic>
    </p:spTree>
    <p:extLst>
      <p:ext uri="{BB962C8B-B14F-4D97-AF65-F5344CB8AC3E}">
        <p14:creationId xmlns:p14="http://schemas.microsoft.com/office/powerpoint/2010/main" val="310921338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84256F9-E2FA-6EB2-7DC6-48BE1BC5D66B}"/>
              </a:ext>
            </a:extLst>
          </p:cNvPr>
          <p:cNvSpPr>
            <a:spLocks noGrp="1"/>
          </p:cNvSpPr>
          <p:nvPr>
            <p:ph idx="1"/>
          </p:nvPr>
        </p:nvSpPr>
        <p:spPr/>
        <p:txBody>
          <a:bodyPr anchor="t">
            <a:normAutofit/>
          </a:bodyPr>
          <a:lstStyle/>
          <a:p>
            <a:r>
              <a:rPr lang="en-US" sz="1600" dirty="0">
                <a:solidFill>
                  <a:schemeClr val="tx1">
                    <a:lumMod val="50000"/>
                    <a:lumOff val="50000"/>
                  </a:schemeClr>
                </a:solidFill>
                <a:latin typeface="Times New Roman" panose="02020603050405020304" pitchFamily="18" charset="0"/>
                <a:cs typeface="Times New Roman" panose="02020603050405020304" pitchFamily="18" charset="0"/>
              </a:rPr>
              <a:t>Method:</a:t>
            </a:r>
          </a:p>
          <a:p>
            <a:pPr lvl="1"/>
            <a:r>
              <a:rPr lang="en-US" sz="1600" dirty="0">
                <a:solidFill>
                  <a:schemeClr val="tx1">
                    <a:lumMod val="50000"/>
                    <a:lumOff val="50000"/>
                  </a:schemeClr>
                </a:solidFill>
                <a:latin typeface="Times New Roman" panose="02020603050405020304" pitchFamily="18" charset="0"/>
                <a:cs typeface="Times New Roman" panose="02020603050405020304" pitchFamily="18" charset="0"/>
              </a:rPr>
              <a:t>Dataset: The longitudinal dataset was extracted from TADPOLE challenge organized (D1, D2), which contained a total of 12734 samples.</a:t>
            </a:r>
          </a:p>
          <a:p>
            <a:pPr marL="502920" lvl="1" indent="0">
              <a:buNone/>
            </a:pPr>
            <a:endParaRPr lang="en-US" sz="1600" dirty="0">
              <a:solidFill>
                <a:schemeClr val="tx1">
                  <a:lumMod val="50000"/>
                  <a:lumOff val="50000"/>
                </a:schemeClr>
              </a:solidFill>
              <a:latin typeface="Times New Roman" panose="02020603050405020304" pitchFamily="18" charset="0"/>
              <a:cs typeface="Times New Roman" panose="02020603050405020304" pitchFamily="18" charset="0"/>
            </a:endParaRPr>
          </a:p>
          <a:p>
            <a:pPr lvl="1"/>
            <a:r>
              <a:rPr lang="en-US" sz="1600" dirty="0">
                <a:solidFill>
                  <a:schemeClr val="tx1">
                    <a:lumMod val="50000"/>
                    <a:lumOff val="50000"/>
                  </a:schemeClr>
                </a:solidFill>
                <a:latin typeface="Times New Roman" panose="02020603050405020304" pitchFamily="18" charset="0"/>
                <a:cs typeface="Times New Roman" panose="02020603050405020304" pitchFamily="18" charset="0"/>
              </a:rPr>
              <a:t>Preprocessing: None done as the data was already normalized.</a:t>
            </a:r>
          </a:p>
          <a:p>
            <a:pPr marL="502920" lvl="1" indent="0">
              <a:buNone/>
            </a:pPr>
            <a:endParaRPr lang="en-US" sz="1600" dirty="0">
              <a:solidFill>
                <a:schemeClr val="tx1">
                  <a:lumMod val="50000"/>
                  <a:lumOff val="50000"/>
                </a:schemeClr>
              </a:solidFill>
              <a:latin typeface="Times New Roman" panose="02020603050405020304" pitchFamily="18" charset="0"/>
              <a:cs typeface="Times New Roman" panose="02020603050405020304" pitchFamily="18" charset="0"/>
            </a:endParaRPr>
          </a:p>
          <a:p>
            <a:pPr lvl="1"/>
            <a:r>
              <a:rPr lang="en-US" sz="1600" dirty="0">
                <a:solidFill>
                  <a:schemeClr val="tx1">
                    <a:lumMod val="50000"/>
                    <a:lumOff val="50000"/>
                  </a:schemeClr>
                </a:solidFill>
                <a:latin typeface="Times New Roman" panose="02020603050405020304" pitchFamily="18" charset="0"/>
                <a:cs typeface="Times New Roman" panose="02020603050405020304" pitchFamily="18" charset="0"/>
              </a:rPr>
              <a:t>Classification methods: </a:t>
            </a:r>
          </a:p>
          <a:p>
            <a:pPr lvl="2"/>
            <a:r>
              <a:rPr lang="en-US" dirty="0">
                <a:solidFill>
                  <a:schemeClr val="tx1">
                    <a:lumMod val="50000"/>
                    <a:lumOff val="50000"/>
                  </a:schemeClr>
                </a:solidFill>
                <a:latin typeface="Times New Roman" panose="02020603050405020304" pitchFamily="18" charset="0"/>
                <a:cs typeface="Times New Roman" panose="02020603050405020304" pitchFamily="18" charset="0"/>
              </a:rPr>
              <a:t>Gradient Boosting (XGB)</a:t>
            </a:r>
          </a:p>
          <a:p>
            <a:pPr lvl="2"/>
            <a:r>
              <a:rPr lang="en-US" dirty="0">
                <a:solidFill>
                  <a:schemeClr val="tx1">
                    <a:lumMod val="50000"/>
                    <a:lumOff val="50000"/>
                  </a:schemeClr>
                </a:solidFill>
                <a:latin typeface="Times New Roman" panose="02020603050405020304" pitchFamily="18" charset="0"/>
                <a:cs typeface="Times New Roman" panose="02020603050405020304" pitchFamily="18" charset="0"/>
              </a:rPr>
              <a:t>Random Forest (RF)</a:t>
            </a:r>
          </a:p>
          <a:p>
            <a:pPr lvl="2"/>
            <a:r>
              <a:rPr lang="en-US" dirty="0">
                <a:solidFill>
                  <a:schemeClr val="tx1">
                    <a:lumMod val="50000"/>
                    <a:lumOff val="50000"/>
                  </a:schemeClr>
                </a:solidFill>
                <a:latin typeface="Times New Roman" panose="02020603050405020304" pitchFamily="18" charset="0"/>
                <a:cs typeface="Times New Roman" panose="02020603050405020304" pitchFamily="18" charset="0"/>
              </a:rPr>
              <a:t>Support Vector Machines (SVM)</a:t>
            </a:r>
          </a:p>
          <a:p>
            <a:pPr marL="960120" lvl="2" indent="0">
              <a:buNone/>
            </a:pPr>
            <a:endParaRPr lang="en-US" dirty="0">
              <a:solidFill>
                <a:schemeClr val="tx1">
                  <a:lumMod val="50000"/>
                  <a:lumOff val="50000"/>
                </a:schemeClr>
              </a:solidFill>
              <a:latin typeface="Times New Roman" panose="02020603050405020304" pitchFamily="18" charset="0"/>
              <a:cs typeface="Times New Roman" panose="02020603050405020304" pitchFamily="18" charset="0"/>
            </a:endParaRPr>
          </a:p>
          <a:p>
            <a:pPr lvl="1"/>
            <a:r>
              <a:rPr lang="en-US" sz="1600" dirty="0">
                <a:solidFill>
                  <a:schemeClr val="tx1">
                    <a:lumMod val="50000"/>
                    <a:lumOff val="50000"/>
                  </a:schemeClr>
                </a:solidFill>
                <a:latin typeface="Times New Roman" panose="02020603050405020304" pitchFamily="18" charset="0"/>
                <a:cs typeface="Times New Roman" panose="02020603050405020304" pitchFamily="18" charset="0"/>
              </a:rPr>
              <a:t>Evaluation metric: mAUC (multi-class area under the curve)</a:t>
            </a:r>
          </a:p>
          <a:p>
            <a:pPr marL="502920" lvl="1" indent="0">
              <a:buNone/>
            </a:pPr>
            <a:endParaRPr lang="en-US" sz="1600" dirty="0">
              <a:solidFill>
                <a:schemeClr val="tx1">
                  <a:lumMod val="50000"/>
                  <a:lumOff val="50000"/>
                </a:schemeClr>
              </a:solidFill>
              <a:latin typeface="Times New Roman" panose="02020603050405020304" pitchFamily="18" charset="0"/>
              <a:cs typeface="Times New Roman" panose="02020603050405020304" pitchFamily="18" charset="0"/>
            </a:endParaRPr>
          </a:p>
          <a:p>
            <a:pPr lvl="1"/>
            <a:r>
              <a:rPr lang="en-US" sz="1600" dirty="0">
                <a:solidFill>
                  <a:schemeClr val="tx1">
                    <a:lumMod val="50000"/>
                    <a:lumOff val="50000"/>
                  </a:schemeClr>
                </a:solidFill>
                <a:latin typeface="Times New Roman" panose="02020603050405020304" pitchFamily="18" charset="0"/>
                <a:cs typeface="Times New Roman" panose="02020603050405020304" pitchFamily="18" charset="0"/>
              </a:rPr>
              <a:t>Explainable AI: </a:t>
            </a:r>
          </a:p>
          <a:p>
            <a:pPr lvl="2"/>
            <a:r>
              <a:rPr lang="en-US" dirty="0">
                <a:solidFill>
                  <a:schemeClr val="tx1">
                    <a:lumMod val="50000"/>
                    <a:lumOff val="50000"/>
                  </a:schemeClr>
                </a:solidFill>
                <a:latin typeface="Times New Roman" panose="02020603050405020304" pitchFamily="18" charset="0"/>
                <a:cs typeface="Times New Roman" panose="02020603050405020304" pitchFamily="18" charset="0"/>
              </a:rPr>
              <a:t>XGB: The importance measures how valuable each feature is in the construction of the boosted decision trees.</a:t>
            </a:r>
          </a:p>
          <a:p>
            <a:pPr lvl="2"/>
            <a:r>
              <a:rPr lang="en-US" dirty="0">
                <a:solidFill>
                  <a:schemeClr val="tx1">
                    <a:lumMod val="50000"/>
                    <a:lumOff val="50000"/>
                  </a:schemeClr>
                </a:solidFill>
                <a:latin typeface="Times New Roman" panose="02020603050405020304" pitchFamily="18" charset="0"/>
                <a:cs typeface="Times New Roman" panose="02020603050405020304" pitchFamily="18" charset="0"/>
              </a:rPr>
              <a:t>RF: The importance is computed from the mean and standard deviation of the accumulation of the impurity decrease within each tree.</a:t>
            </a:r>
          </a:p>
          <a:p>
            <a:pPr lvl="2"/>
            <a:endParaRPr lang="en-US" dirty="0">
              <a:solidFill>
                <a:schemeClr val="tx1">
                  <a:lumMod val="50000"/>
                  <a:lumOff val="50000"/>
                </a:schemeClr>
              </a:solidFill>
              <a:latin typeface="Times New Roman" panose="02020603050405020304" pitchFamily="18" charset="0"/>
              <a:cs typeface="Times New Roman" panose="02020603050405020304" pitchFamily="18" charset="0"/>
            </a:endParaRPr>
          </a:p>
          <a:p>
            <a:pPr lvl="1"/>
            <a:endParaRPr lang="en-US" sz="1600" dirty="0">
              <a:solidFill>
                <a:schemeClr val="tx1">
                  <a:lumMod val="50000"/>
                  <a:lumOff val="5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7677002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6AC8650-B7FF-4277-8E84-A04FF82BAE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6B32571-0D20-4C1B-8C73-F2634942AB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5458121" cy="5897880"/>
          </a:xfrm>
          <a:prstGeom prst="rect">
            <a:avLst/>
          </a:prstGeom>
          <a:solidFill>
            <a:srgbClr val="FFFFFF"/>
          </a:solidFill>
          <a:ln w="25400" cap="sq">
            <a:solidFill>
              <a:schemeClr val="tx1">
                <a:lumMod val="50000"/>
                <a:lumOff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1F0D9BB3-DFAD-B2EE-2B6A-5FC560D7F2DB}"/>
              </a:ext>
            </a:extLst>
          </p:cNvPr>
          <p:cNvPicPr>
            <a:picLocks noChangeAspect="1"/>
          </p:cNvPicPr>
          <p:nvPr/>
        </p:nvPicPr>
        <p:blipFill>
          <a:blip r:embed="rId2"/>
          <a:stretch>
            <a:fillRect/>
          </a:stretch>
        </p:blipFill>
        <p:spPr>
          <a:xfrm>
            <a:off x="1064006" y="643467"/>
            <a:ext cx="4289721" cy="5571066"/>
          </a:xfrm>
          <a:prstGeom prst="rect">
            <a:avLst/>
          </a:prstGeom>
        </p:spPr>
      </p:pic>
      <p:sp>
        <p:nvSpPr>
          <p:cNvPr id="12" name="Rectangle 11">
            <a:extLst>
              <a:ext uri="{FF2B5EF4-FFF2-40B4-BE49-F238E27FC236}">
                <a16:creationId xmlns:a16="http://schemas.microsoft.com/office/drawing/2014/main" id="{A43C88AF-78D5-403B-A0D8-09A70237B3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56866" y="480060"/>
            <a:ext cx="5458121" cy="5897880"/>
          </a:xfrm>
          <a:prstGeom prst="rect">
            <a:avLst/>
          </a:prstGeom>
          <a:solidFill>
            <a:srgbClr val="FFFFFF"/>
          </a:solidFill>
          <a:ln w="25400" cap="sq">
            <a:solidFill>
              <a:schemeClr val="tx1">
                <a:lumMod val="50000"/>
                <a:lumOff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Graphical user interface&#10;&#10;Description automatically generated">
            <a:extLst>
              <a:ext uri="{FF2B5EF4-FFF2-40B4-BE49-F238E27FC236}">
                <a16:creationId xmlns:a16="http://schemas.microsoft.com/office/drawing/2014/main" id="{3D09BE8C-0546-815C-AA8B-DBD415D5582B}"/>
              </a:ext>
            </a:extLst>
          </p:cNvPr>
          <p:cNvPicPr>
            <a:picLocks noChangeAspect="1"/>
          </p:cNvPicPr>
          <p:nvPr/>
        </p:nvPicPr>
        <p:blipFill>
          <a:blip r:embed="rId3"/>
          <a:stretch>
            <a:fillRect/>
          </a:stretch>
        </p:blipFill>
        <p:spPr>
          <a:xfrm>
            <a:off x="6843860" y="643467"/>
            <a:ext cx="4289721" cy="5571066"/>
          </a:xfrm>
          <a:prstGeom prst="rect">
            <a:avLst/>
          </a:prstGeom>
        </p:spPr>
      </p:pic>
    </p:spTree>
    <p:extLst>
      <p:ext uri="{BB962C8B-B14F-4D97-AF65-F5344CB8AC3E}">
        <p14:creationId xmlns:p14="http://schemas.microsoft.com/office/powerpoint/2010/main" val="79416284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E977BF4A-8DEA-7C9D-394F-F1DC4FDABF63}"/>
              </a:ext>
            </a:extLst>
          </p:cNvPr>
          <p:cNvSpPr>
            <a:spLocks noGrp="1"/>
          </p:cNvSpPr>
          <p:nvPr>
            <p:ph sz="half" idx="2"/>
          </p:nvPr>
        </p:nvSpPr>
        <p:spPr>
          <a:xfrm>
            <a:off x="3867912" y="2010128"/>
            <a:ext cx="7772400" cy="4043200"/>
          </a:xfrm>
        </p:spPr>
        <p:txBody>
          <a:bodyPr anchor="t">
            <a:normAutofit/>
          </a:bodyPr>
          <a:lstStyle/>
          <a:p>
            <a:r>
              <a:rPr lang="en-IN" sz="1600" i="0" dirty="0">
                <a:solidFill>
                  <a:schemeClr val="tx1">
                    <a:lumMod val="50000"/>
                    <a:lumOff val="50000"/>
                  </a:schemeClr>
                </a:solidFill>
                <a:effectLst/>
                <a:latin typeface="Times New Roman" panose="02020603050405020304" pitchFamily="18" charset="0"/>
                <a:cs typeface="Times New Roman" panose="02020603050405020304" pitchFamily="18" charset="0"/>
              </a:rPr>
              <a:t>This paper intends to develop the novel algorithm by proposing changes in the designing of capsule network for best prediction results and making the model computationally efficient. </a:t>
            </a:r>
          </a:p>
          <a:p>
            <a:r>
              <a:rPr lang="en-IN" sz="1600" i="0" dirty="0">
                <a:solidFill>
                  <a:schemeClr val="tx1">
                    <a:lumMod val="50000"/>
                    <a:lumOff val="50000"/>
                  </a:schemeClr>
                </a:solidFill>
                <a:effectLst/>
                <a:latin typeface="Times New Roman" panose="02020603050405020304" pitchFamily="18" charset="0"/>
                <a:cs typeface="Times New Roman" panose="02020603050405020304" pitchFamily="18" charset="0"/>
              </a:rPr>
              <a:t>The research is conducted on the Open Access Series of Imaging Studies (OASIS) dataset with dimensions (373 X 15) to diagnose the labels into two groups, as demented and non-demented. </a:t>
            </a:r>
          </a:p>
          <a:p>
            <a:r>
              <a:rPr lang="en-IN" sz="1600" i="0" dirty="0">
                <a:solidFill>
                  <a:schemeClr val="tx1">
                    <a:lumMod val="50000"/>
                    <a:lumOff val="50000"/>
                  </a:schemeClr>
                </a:solidFill>
                <a:effectLst/>
                <a:latin typeface="Times New Roman" panose="02020603050405020304" pitchFamily="18" charset="0"/>
                <a:cs typeface="Times New Roman" panose="02020603050405020304" pitchFamily="18" charset="0"/>
              </a:rPr>
              <a:t>In-depth research in identifying the importance of features, correlation study between factors and density of data showing status of factors by studying hierarchical examination of all the data points available using exploratory data analysis.</a:t>
            </a:r>
          </a:p>
          <a:p>
            <a:r>
              <a:rPr lang="en-IN" sz="1600" i="0" dirty="0">
                <a:solidFill>
                  <a:schemeClr val="tx1">
                    <a:lumMod val="50000"/>
                    <a:lumOff val="50000"/>
                  </a:schemeClr>
                </a:solidFill>
                <a:effectLst/>
                <a:latin typeface="Times New Roman" panose="02020603050405020304" pitchFamily="18" charset="0"/>
                <a:cs typeface="Times New Roman" panose="02020603050405020304" pitchFamily="18" charset="0"/>
              </a:rPr>
              <a:t>The claims have been validated by showing the correlation accuracy at several iterations and layers with an admissible accuracy of 92.39%. The model is compared with state-of-art deep learning classifiers taken as benchmarks using different performance metrics. The ablation study is conducted on the proposed model using OASIS dataset to justify the predictions of the model.</a:t>
            </a:r>
            <a:endParaRPr lang="en-US" sz="1600" dirty="0">
              <a:solidFill>
                <a:schemeClr val="tx1">
                  <a:lumMod val="50000"/>
                  <a:lumOff val="50000"/>
                </a:schemeClr>
              </a:solidFill>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008F78EE-1CBC-BA30-6AF8-D86E756276C1}"/>
              </a:ext>
            </a:extLst>
          </p:cNvPr>
          <p:cNvSpPr txBox="1"/>
          <p:nvPr/>
        </p:nvSpPr>
        <p:spPr>
          <a:xfrm>
            <a:off x="3867912" y="804672"/>
            <a:ext cx="7772400" cy="984885"/>
          </a:xfrm>
          <a:prstGeom prst="rect">
            <a:avLst/>
          </a:prstGeom>
          <a:noFill/>
        </p:spPr>
        <p:txBody>
          <a:bodyPr wrap="square" rtlCol="0">
            <a:spAutoFit/>
          </a:bodyPr>
          <a:lstStyle/>
          <a:p>
            <a:r>
              <a:rPr lang="en-IN" sz="2200" b="0" i="0" dirty="0">
                <a:effectLst/>
                <a:latin typeface="Times New Roman" panose="02020603050405020304" pitchFamily="18" charset="0"/>
                <a:cs typeface="Times New Roman" panose="02020603050405020304" pitchFamily="18" charset="0"/>
              </a:rPr>
              <a:t>Computational Modelling of Dementia Prediction Using Deep Neural Network: Analysis on OASIS Dataset, </a:t>
            </a:r>
            <a:r>
              <a:rPr lang="en-IN" sz="1400" b="0" i="0" dirty="0">
                <a:solidFill>
                  <a:schemeClr val="tx1">
                    <a:lumMod val="65000"/>
                    <a:lumOff val="35000"/>
                  </a:schemeClr>
                </a:solidFill>
                <a:effectLst/>
                <a:latin typeface="Times New Roman" panose="02020603050405020304" pitchFamily="18" charset="0"/>
                <a:cs typeface="Times New Roman" panose="02020603050405020304" pitchFamily="18" charset="0"/>
              </a:rPr>
              <a:t>S. Basheer, S. Bhatia and S. B. Sakri, IEEE Access, vol. 9, pp. 42449-42462, 2021</a:t>
            </a:r>
            <a:endParaRPr lang="en-US" sz="1400" dirty="0">
              <a:solidFill>
                <a:schemeClr val="tx1">
                  <a:lumMod val="65000"/>
                  <a:lumOff val="3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3505840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6A48494-C85F-E50F-4486-9A5E2A21070D}"/>
              </a:ext>
            </a:extLst>
          </p:cNvPr>
          <p:cNvSpPr>
            <a:spLocks noGrp="1"/>
          </p:cNvSpPr>
          <p:nvPr>
            <p:ph idx="1"/>
          </p:nvPr>
        </p:nvSpPr>
        <p:spPr/>
        <p:txBody>
          <a:bodyPr anchor="t">
            <a:normAutofit/>
          </a:bodyPr>
          <a:lstStyle/>
          <a:p>
            <a:r>
              <a:rPr lang="en-US" sz="1600" dirty="0">
                <a:solidFill>
                  <a:schemeClr val="tx1">
                    <a:lumMod val="50000"/>
                    <a:lumOff val="50000"/>
                  </a:schemeClr>
                </a:solidFill>
                <a:latin typeface="Times New Roman" panose="02020603050405020304" pitchFamily="18" charset="0"/>
                <a:cs typeface="Times New Roman" panose="02020603050405020304" pitchFamily="18" charset="0"/>
              </a:rPr>
              <a:t>Method</a:t>
            </a:r>
          </a:p>
          <a:p>
            <a:pPr lvl="1"/>
            <a:r>
              <a:rPr lang="en-US" sz="1600" dirty="0">
                <a:solidFill>
                  <a:schemeClr val="tx1">
                    <a:lumMod val="50000"/>
                    <a:lumOff val="50000"/>
                  </a:schemeClr>
                </a:solidFill>
                <a:latin typeface="Times New Roman" panose="02020603050405020304" pitchFamily="18" charset="0"/>
                <a:cs typeface="Times New Roman" panose="02020603050405020304" pitchFamily="18" charset="0"/>
              </a:rPr>
              <a:t>Dataset: OASIS database (https://www.oasis-brains.org/). </a:t>
            </a:r>
          </a:p>
          <a:p>
            <a:pPr lvl="2"/>
            <a:r>
              <a:rPr lang="en-US" dirty="0">
                <a:solidFill>
                  <a:schemeClr val="tx1">
                    <a:lumMod val="50000"/>
                    <a:lumOff val="50000"/>
                  </a:schemeClr>
                </a:solidFill>
                <a:latin typeface="Times New Roman" panose="02020603050405020304" pitchFamily="18" charset="0"/>
                <a:cs typeface="Times New Roman" panose="02020603050405020304" pitchFamily="18" charset="0"/>
              </a:rPr>
              <a:t>The dataset consists of MRI and PET images of clinical patients collected over the period of 15 years. The study was done on longitudinal MRI dataset consisting of 150 subjects for exploratory data analysis.  </a:t>
            </a:r>
          </a:p>
          <a:p>
            <a:pPr lvl="1"/>
            <a:endParaRPr lang="en-US" sz="1600" dirty="0">
              <a:solidFill>
                <a:schemeClr val="tx1">
                  <a:lumMod val="50000"/>
                  <a:lumOff val="50000"/>
                </a:schemeClr>
              </a:solidFill>
              <a:latin typeface="Times New Roman" panose="02020603050405020304" pitchFamily="18" charset="0"/>
              <a:cs typeface="Times New Roman" panose="02020603050405020304" pitchFamily="18" charset="0"/>
            </a:endParaRPr>
          </a:p>
          <a:p>
            <a:pPr lvl="1"/>
            <a:r>
              <a:rPr lang="en-US" sz="1600" dirty="0">
                <a:solidFill>
                  <a:schemeClr val="tx1">
                    <a:lumMod val="50000"/>
                    <a:lumOff val="50000"/>
                  </a:schemeClr>
                </a:solidFill>
                <a:latin typeface="Times New Roman" panose="02020603050405020304" pitchFamily="18" charset="0"/>
                <a:cs typeface="Times New Roman" panose="02020603050405020304" pitchFamily="18" charset="0"/>
              </a:rPr>
              <a:t>CapNet Model:</a:t>
            </a:r>
          </a:p>
          <a:p>
            <a:pPr lvl="2"/>
            <a:endParaRPr lang="en-US" sz="1400"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6698C7A3-1717-6BC7-E3DF-C31EE2D013C8}"/>
              </a:ext>
            </a:extLst>
          </p:cNvPr>
          <p:cNvPicPr>
            <a:picLocks noChangeAspect="1"/>
          </p:cNvPicPr>
          <p:nvPr/>
        </p:nvPicPr>
        <p:blipFill>
          <a:blip r:embed="rId2"/>
          <a:stretch>
            <a:fillRect/>
          </a:stretch>
        </p:blipFill>
        <p:spPr>
          <a:xfrm>
            <a:off x="3533295" y="3258866"/>
            <a:ext cx="3993573" cy="2571471"/>
          </a:xfrm>
          <a:prstGeom prst="rect">
            <a:avLst/>
          </a:prstGeom>
        </p:spPr>
      </p:pic>
      <p:pic>
        <p:nvPicPr>
          <p:cNvPr id="7" name="Picture 6">
            <a:extLst>
              <a:ext uri="{FF2B5EF4-FFF2-40B4-BE49-F238E27FC236}">
                <a16:creationId xmlns:a16="http://schemas.microsoft.com/office/drawing/2014/main" id="{262D1554-B6E0-935C-2B14-F622AF55079E}"/>
              </a:ext>
            </a:extLst>
          </p:cNvPr>
          <p:cNvPicPr>
            <a:picLocks noChangeAspect="1"/>
          </p:cNvPicPr>
          <p:nvPr/>
        </p:nvPicPr>
        <p:blipFill>
          <a:blip r:embed="rId3"/>
          <a:stretch>
            <a:fillRect/>
          </a:stretch>
        </p:blipFill>
        <p:spPr>
          <a:xfrm>
            <a:off x="7709249" y="3258865"/>
            <a:ext cx="3993573" cy="2571471"/>
          </a:xfrm>
          <a:prstGeom prst="rect">
            <a:avLst/>
          </a:prstGeom>
        </p:spPr>
      </p:pic>
    </p:spTree>
    <p:extLst>
      <p:ext uri="{BB962C8B-B14F-4D97-AF65-F5344CB8AC3E}">
        <p14:creationId xmlns:p14="http://schemas.microsoft.com/office/powerpoint/2010/main" val="18398104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86D4068-D045-48B0-9A00-198F2FE4B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14F5963A-751E-4BA2-4F0E-A3863CEC75B1}"/>
              </a:ext>
            </a:extLst>
          </p:cNvPr>
          <p:cNvPicPr>
            <a:picLocks noChangeAspect="1"/>
          </p:cNvPicPr>
          <p:nvPr/>
        </p:nvPicPr>
        <p:blipFill rotWithShape="1">
          <a:blip r:embed="rId2">
            <a:duotone>
              <a:schemeClr val="bg2">
                <a:shade val="45000"/>
                <a:satMod val="135000"/>
              </a:schemeClr>
              <a:prstClr val="white"/>
            </a:duotone>
            <a:alphaModFix amt="25000"/>
          </a:blip>
          <a:srcRect t="27738" r="-1" b="16692"/>
          <a:stretch/>
        </p:blipFill>
        <p:spPr>
          <a:xfrm>
            <a:off x="20" y="1"/>
            <a:ext cx="12188932" cy="6858000"/>
          </a:xfrm>
          <a:prstGeom prst="rect">
            <a:avLst/>
          </a:prstGeom>
        </p:spPr>
      </p:pic>
      <p:sp>
        <p:nvSpPr>
          <p:cNvPr id="11" name="Rectangle 10">
            <a:extLst>
              <a:ext uri="{FF2B5EF4-FFF2-40B4-BE49-F238E27FC236}">
                <a16:creationId xmlns:a16="http://schemas.microsoft.com/office/drawing/2014/main" id="{12664C4B-AAE2-4AA0-8918-134E8086F3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D74EA309-E6F6-19AC-94E8-D2EB7CB8F545}"/>
              </a:ext>
            </a:extLst>
          </p:cNvPr>
          <p:cNvSpPr>
            <a:spLocks noGrp="1"/>
          </p:cNvSpPr>
          <p:nvPr>
            <p:ph type="title"/>
          </p:nvPr>
        </p:nvSpPr>
        <p:spPr>
          <a:xfrm>
            <a:off x="252919" y="1123837"/>
            <a:ext cx="2947482" cy="4601183"/>
          </a:xfrm>
        </p:spPr>
        <p:txBody>
          <a:bodyPr>
            <a:normAutofit/>
          </a:bodyPr>
          <a:lstStyle/>
          <a:p>
            <a:r>
              <a:rPr lang="en-US" dirty="0">
                <a:cs typeface="Calibri" panose="020F0502020204030204" pitchFamily="34" charset="0"/>
              </a:rPr>
              <a:t>Motivation</a:t>
            </a:r>
          </a:p>
        </p:txBody>
      </p:sp>
      <p:sp>
        <p:nvSpPr>
          <p:cNvPr id="3" name="Content Placeholder 2">
            <a:extLst>
              <a:ext uri="{FF2B5EF4-FFF2-40B4-BE49-F238E27FC236}">
                <a16:creationId xmlns:a16="http://schemas.microsoft.com/office/drawing/2014/main" id="{0999541F-1834-DF1A-0BC8-E181937144AB}"/>
              </a:ext>
            </a:extLst>
          </p:cNvPr>
          <p:cNvSpPr>
            <a:spLocks noGrp="1"/>
          </p:cNvSpPr>
          <p:nvPr>
            <p:ph idx="1"/>
          </p:nvPr>
        </p:nvSpPr>
        <p:spPr>
          <a:xfrm>
            <a:off x="3869268" y="864108"/>
            <a:ext cx="7315200" cy="5120640"/>
          </a:xfrm>
        </p:spPr>
        <p:txBody>
          <a:bodyPr>
            <a:normAutofit/>
          </a:bodyPr>
          <a:lstStyle/>
          <a:p>
            <a:r>
              <a:rPr lang="en-US" dirty="0">
                <a:latin typeface="Times New Roman" panose="02020603050405020304" pitchFamily="18" charset="0"/>
                <a:cs typeface="Times New Roman" panose="02020603050405020304" pitchFamily="18" charset="0"/>
              </a:rPr>
              <a:t>Primary objective is to find the best algorithm to extract the genes from blood gene expression that influence the possibility of Alzheimer’s.</a:t>
            </a:r>
          </a:p>
          <a:p>
            <a:r>
              <a:rPr lang="en-US" dirty="0">
                <a:latin typeface="Times New Roman" panose="02020603050405020304" pitchFamily="18" charset="0"/>
                <a:cs typeface="Times New Roman" panose="02020603050405020304" pitchFamily="18" charset="0"/>
              </a:rPr>
              <a:t>Secondary objective is to find the best algorithm which can classify using the DEG the possibility of Alzheimer’s.</a:t>
            </a:r>
          </a:p>
        </p:txBody>
      </p:sp>
      <p:sp>
        <p:nvSpPr>
          <p:cNvPr id="13" name="Rectangle 12">
            <a:extLst>
              <a:ext uri="{FF2B5EF4-FFF2-40B4-BE49-F238E27FC236}">
                <a16:creationId xmlns:a16="http://schemas.microsoft.com/office/drawing/2014/main" id="{616F9FD8-4CFE-4C77-8F29-5D801C57E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3001269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E977BF4A-8DEA-7C9D-394F-F1DC4FDABF63}"/>
              </a:ext>
            </a:extLst>
          </p:cNvPr>
          <p:cNvSpPr>
            <a:spLocks noGrp="1"/>
          </p:cNvSpPr>
          <p:nvPr>
            <p:ph sz="half" idx="2"/>
          </p:nvPr>
        </p:nvSpPr>
        <p:spPr>
          <a:xfrm>
            <a:off x="3867912" y="2645313"/>
            <a:ext cx="7772400" cy="3408015"/>
          </a:xfrm>
        </p:spPr>
        <p:txBody>
          <a:bodyPr anchor="t">
            <a:normAutofit/>
          </a:bodyPr>
          <a:lstStyle/>
          <a:p>
            <a:r>
              <a:rPr lang="en-IN" sz="1600" b="0" i="0" dirty="0">
                <a:solidFill>
                  <a:schemeClr val="tx1">
                    <a:lumMod val="50000"/>
                    <a:lumOff val="50000"/>
                  </a:schemeClr>
                </a:solidFill>
                <a:effectLst/>
                <a:latin typeface="Times New Roman" panose="02020603050405020304" pitchFamily="18" charset="0"/>
                <a:cs typeface="Times New Roman" panose="02020603050405020304" pitchFamily="18" charset="0"/>
              </a:rPr>
              <a:t>Studies on DEmiRNAs and their dysregulation states were corroborated with one another by meta-analysis based on a random-effects model</a:t>
            </a:r>
          </a:p>
          <a:p>
            <a:r>
              <a:rPr lang="en-US" sz="1600" dirty="0">
                <a:solidFill>
                  <a:schemeClr val="tx1">
                    <a:lumMod val="50000"/>
                    <a:lumOff val="50000"/>
                  </a:schemeClr>
                </a:solidFill>
                <a:latin typeface="Times New Roman" panose="02020603050405020304" pitchFamily="18" charset="0"/>
                <a:cs typeface="Times New Roman" panose="02020603050405020304" pitchFamily="18" charset="0"/>
              </a:rPr>
              <a:t>DEmiRNAs identified by meta-analysis were collected as positive examples of miRNA–AD pairs for ABMDA ensemble learning</a:t>
            </a:r>
          </a:p>
          <a:p>
            <a:r>
              <a:rPr lang="en-US" sz="1600" dirty="0">
                <a:solidFill>
                  <a:schemeClr val="tx1">
                    <a:lumMod val="50000"/>
                    <a:lumOff val="50000"/>
                  </a:schemeClr>
                </a:solidFill>
                <a:latin typeface="Times New Roman" panose="02020603050405020304" pitchFamily="18" charset="0"/>
                <a:cs typeface="Times New Roman" panose="02020603050405020304" pitchFamily="18" charset="0"/>
              </a:rPr>
              <a:t>ABMDA identified similar DEmiRNAs according to a set of predefined criteria. The biological significance of all resulting DEmiRNAs was determined by their target genes according to pathway enrichment analyses.</a:t>
            </a:r>
          </a:p>
          <a:p>
            <a:r>
              <a:rPr lang="en-US" sz="1600" dirty="0">
                <a:solidFill>
                  <a:schemeClr val="tx1">
                    <a:lumMod val="50000"/>
                    <a:lumOff val="50000"/>
                  </a:schemeClr>
                </a:solidFill>
                <a:latin typeface="Times New Roman" panose="02020603050405020304" pitchFamily="18" charset="0"/>
                <a:cs typeface="Times New Roman" panose="02020603050405020304" pitchFamily="18" charset="0"/>
              </a:rPr>
              <a:t>The target genes common to both meta-analysis- and ABMDA-identified DEmiRNAs were collected to construct a network to investigate their biological functions.</a:t>
            </a:r>
          </a:p>
          <a:p>
            <a:r>
              <a:rPr lang="en-US" sz="1600" dirty="0">
                <a:solidFill>
                  <a:schemeClr val="tx1">
                    <a:lumMod val="50000"/>
                    <a:lumOff val="50000"/>
                  </a:schemeClr>
                </a:solidFill>
                <a:latin typeface="Times New Roman" panose="02020603050405020304" pitchFamily="18" charset="0"/>
                <a:cs typeface="Times New Roman" panose="02020603050405020304" pitchFamily="18" charset="0"/>
              </a:rPr>
              <a:t>This study identified 28 DEmiRNAs as potential AD biomarkers in blood, by meta-analysis and ABMDA ensemble learning in tandem.</a:t>
            </a:r>
          </a:p>
        </p:txBody>
      </p:sp>
      <p:sp>
        <p:nvSpPr>
          <p:cNvPr id="9" name="TextBox 8">
            <a:extLst>
              <a:ext uri="{FF2B5EF4-FFF2-40B4-BE49-F238E27FC236}">
                <a16:creationId xmlns:a16="http://schemas.microsoft.com/office/drawing/2014/main" id="{008F78EE-1CBC-BA30-6AF8-D86E756276C1}"/>
              </a:ext>
            </a:extLst>
          </p:cNvPr>
          <p:cNvSpPr txBox="1"/>
          <p:nvPr/>
        </p:nvSpPr>
        <p:spPr>
          <a:xfrm>
            <a:off x="3867912" y="804672"/>
            <a:ext cx="7772400" cy="1323439"/>
          </a:xfrm>
          <a:prstGeom prst="rect">
            <a:avLst/>
          </a:prstGeom>
          <a:noFill/>
        </p:spPr>
        <p:txBody>
          <a:bodyPr wrap="square" rtlCol="0">
            <a:spAutoFit/>
          </a:bodyPr>
          <a:lstStyle/>
          <a:p>
            <a:r>
              <a:rPr lang="en-IN" sz="2200" b="0" i="0" dirty="0">
                <a:effectLst/>
                <a:latin typeface="Times New Roman" panose="02020603050405020304" pitchFamily="18" charset="0"/>
                <a:cs typeface="Times New Roman" panose="02020603050405020304" pitchFamily="18" charset="0"/>
              </a:rPr>
              <a:t>Prediction of differentially expressed microRNAs in blood as potential biomarkers for Alzheimer’s disease by meta-analysis and adaptive boosting ensemble learning, </a:t>
            </a:r>
            <a:r>
              <a:rPr lang="en-IN" sz="1400" b="0" i="0" dirty="0">
                <a:solidFill>
                  <a:schemeClr val="tx1">
                    <a:lumMod val="65000"/>
                    <a:lumOff val="35000"/>
                  </a:schemeClr>
                </a:solidFill>
                <a:effectLst/>
                <a:latin typeface="Times New Roman" panose="02020603050405020304" pitchFamily="18" charset="0"/>
                <a:cs typeface="Times New Roman" panose="02020603050405020304" pitchFamily="18" charset="0"/>
              </a:rPr>
              <a:t>Yuen, S.C., Liang, X., Zhu, H. et al – Springer Nature, Alz Res Therapy 13, 126 (2021)</a:t>
            </a:r>
            <a:endParaRPr lang="en-US" sz="1400" dirty="0">
              <a:solidFill>
                <a:schemeClr val="tx1">
                  <a:lumMod val="65000"/>
                  <a:lumOff val="3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5759790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B8424AB-D56B-4256-866A-5B54DE93C2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a:extLst>
              <a:ext uri="{FF2B5EF4-FFF2-40B4-BE49-F238E27FC236}">
                <a16:creationId xmlns:a16="http://schemas.microsoft.com/office/drawing/2014/main" id="{FC999C28-AD33-4EB7-A5F1-C06D10A5FD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2" name="Rectangle 11">
            <a:extLst>
              <a:ext uri="{FF2B5EF4-FFF2-40B4-BE49-F238E27FC236}">
                <a16:creationId xmlns:a16="http://schemas.microsoft.com/office/drawing/2014/main" id="{0864E5C9-52C9-4572-AC75-548B9B9C26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5CC6500-4DBD-4C34-BC14-2387FB483B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61999"/>
            <a:ext cx="4642228"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A940338-3A02-88AF-9E8E-B7175BA8DEEB}"/>
              </a:ext>
            </a:extLst>
          </p:cNvPr>
          <p:cNvSpPr>
            <a:spLocks noGrp="1"/>
          </p:cNvSpPr>
          <p:nvPr>
            <p:ph type="title"/>
          </p:nvPr>
        </p:nvSpPr>
        <p:spPr>
          <a:xfrm>
            <a:off x="3039762" y="1430254"/>
            <a:ext cx="1376789" cy="3255264"/>
          </a:xfrm>
        </p:spPr>
        <p:txBody>
          <a:bodyPr vert="horz" lIns="91440" tIns="45720" rIns="91440" bIns="45720" rtlCol="0" anchor="t">
            <a:normAutofit/>
          </a:bodyPr>
          <a:lstStyle/>
          <a:p>
            <a:r>
              <a:rPr lang="en-US" sz="2800" spc="-100" dirty="0"/>
              <a:t>Method</a:t>
            </a:r>
            <a:endParaRPr lang="en-US" sz="5900" spc="-100" dirty="0"/>
          </a:p>
        </p:txBody>
      </p:sp>
      <p:pic>
        <p:nvPicPr>
          <p:cNvPr id="3" name="Picture 2">
            <a:extLst>
              <a:ext uri="{FF2B5EF4-FFF2-40B4-BE49-F238E27FC236}">
                <a16:creationId xmlns:a16="http://schemas.microsoft.com/office/drawing/2014/main" id="{944920B9-B0CB-2070-5A0E-3CE98B134672}"/>
              </a:ext>
            </a:extLst>
          </p:cNvPr>
          <p:cNvPicPr>
            <a:picLocks noChangeAspect="1"/>
          </p:cNvPicPr>
          <p:nvPr/>
        </p:nvPicPr>
        <p:blipFill>
          <a:blip r:embed="rId2"/>
          <a:stretch>
            <a:fillRect/>
          </a:stretch>
        </p:blipFill>
        <p:spPr>
          <a:xfrm>
            <a:off x="6268064" y="940158"/>
            <a:ext cx="4024516" cy="4968539"/>
          </a:xfrm>
          <a:prstGeom prst="rect">
            <a:avLst/>
          </a:prstGeom>
        </p:spPr>
      </p:pic>
      <p:sp>
        <p:nvSpPr>
          <p:cNvPr id="16" name="Rectangle 15">
            <a:extLst>
              <a:ext uri="{FF2B5EF4-FFF2-40B4-BE49-F238E27FC236}">
                <a16:creationId xmlns:a16="http://schemas.microsoft.com/office/drawing/2014/main" id="{4E34A3B6-BAD2-4156-BDC6-4736248BF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246008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8B5AA8-2733-1B61-42DC-810F056C669E}"/>
              </a:ext>
            </a:extLst>
          </p:cNvPr>
          <p:cNvSpPr>
            <a:spLocks noGrp="1"/>
          </p:cNvSpPr>
          <p:nvPr>
            <p:ph type="title"/>
          </p:nvPr>
        </p:nvSpPr>
        <p:spPr>
          <a:xfrm>
            <a:off x="126124" y="1123837"/>
            <a:ext cx="3153103" cy="4601183"/>
          </a:xfrm>
        </p:spPr>
        <p:txBody>
          <a:bodyPr/>
          <a:lstStyle/>
          <a:p>
            <a:r>
              <a:rPr lang="en-US" dirty="0"/>
              <a:t>Implementation</a:t>
            </a:r>
          </a:p>
        </p:txBody>
      </p:sp>
      <p:graphicFrame>
        <p:nvGraphicFramePr>
          <p:cNvPr id="4" name="Table 4">
            <a:extLst>
              <a:ext uri="{FF2B5EF4-FFF2-40B4-BE49-F238E27FC236}">
                <a16:creationId xmlns:a16="http://schemas.microsoft.com/office/drawing/2014/main" id="{F7DB1798-EA92-7024-A65A-340E60059057}"/>
              </a:ext>
            </a:extLst>
          </p:cNvPr>
          <p:cNvGraphicFramePr>
            <a:graphicFrameLocks noGrp="1"/>
          </p:cNvGraphicFramePr>
          <p:nvPr>
            <p:ph idx="1"/>
            <p:extLst>
              <p:ext uri="{D42A27DB-BD31-4B8C-83A1-F6EECF244321}">
                <p14:modId xmlns:p14="http://schemas.microsoft.com/office/powerpoint/2010/main" val="292825489"/>
              </p:ext>
            </p:extLst>
          </p:nvPr>
        </p:nvGraphicFramePr>
        <p:xfrm>
          <a:off x="3889759" y="1958848"/>
          <a:ext cx="7315200" cy="2931160"/>
        </p:xfrm>
        <a:graphic>
          <a:graphicData uri="http://schemas.openxmlformats.org/drawingml/2006/table">
            <a:tbl>
              <a:tblPr firstRow="1" bandRow="1">
                <a:tableStyleId>{5C22544A-7EE6-4342-B048-85BDC9FD1C3A}</a:tableStyleId>
              </a:tblPr>
              <a:tblGrid>
                <a:gridCol w="1828800">
                  <a:extLst>
                    <a:ext uri="{9D8B030D-6E8A-4147-A177-3AD203B41FA5}">
                      <a16:colId xmlns:a16="http://schemas.microsoft.com/office/drawing/2014/main" val="3583773683"/>
                    </a:ext>
                  </a:extLst>
                </a:gridCol>
                <a:gridCol w="1828800">
                  <a:extLst>
                    <a:ext uri="{9D8B030D-6E8A-4147-A177-3AD203B41FA5}">
                      <a16:colId xmlns:a16="http://schemas.microsoft.com/office/drawing/2014/main" val="1107817792"/>
                    </a:ext>
                  </a:extLst>
                </a:gridCol>
                <a:gridCol w="1828800">
                  <a:extLst>
                    <a:ext uri="{9D8B030D-6E8A-4147-A177-3AD203B41FA5}">
                      <a16:colId xmlns:a16="http://schemas.microsoft.com/office/drawing/2014/main" val="3296491366"/>
                    </a:ext>
                  </a:extLst>
                </a:gridCol>
                <a:gridCol w="1828800">
                  <a:extLst>
                    <a:ext uri="{9D8B030D-6E8A-4147-A177-3AD203B41FA5}">
                      <a16:colId xmlns:a16="http://schemas.microsoft.com/office/drawing/2014/main" val="3516269156"/>
                    </a:ext>
                  </a:extLst>
                </a:gridCol>
              </a:tblGrid>
              <a:tr h="370840">
                <a:tc>
                  <a:txBody>
                    <a:bodyPr/>
                    <a:lstStyle/>
                    <a:p>
                      <a:r>
                        <a:rPr lang="en-US" dirty="0">
                          <a:latin typeface="Times New Roman" panose="02020603050405020304" pitchFamily="18" charset="0"/>
                          <a:cs typeface="Times New Roman" panose="02020603050405020304" pitchFamily="18" charset="0"/>
                        </a:rPr>
                        <a:t>Feature Extraction</a:t>
                      </a:r>
                    </a:p>
                  </a:txBody>
                  <a:tcPr/>
                </a:tc>
                <a:tc>
                  <a:txBody>
                    <a:bodyPr/>
                    <a:lstStyle/>
                    <a:p>
                      <a:r>
                        <a:rPr lang="en-US" dirty="0">
                          <a:latin typeface="Times New Roman" panose="02020603050405020304" pitchFamily="18" charset="0"/>
                          <a:cs typeface="Times New Roman" panose="02020603050405020304" pitchFamily="18" charset="0"/>
                        </a:rPr>
                        <a:t>Classification</a:t>
                      </a:r>
                    </a:p>
                  </a:txBody>
                  <a:tcPr/>
                </a:tc>
                <a:tc>
                  <a:txBody>
                    <a:bodyPr/>
                    <a:lstStyle/>
                    <a:p>
                      <a:r>
                        <a:rPr lang="en-US" dirty="0">
                          <a:latin typeface="Times New Roman" panose="02020603050405020304" pitchFamily="18" charset="0"/>
                          <a:cs typeface="Times New Roman" panose="02020603050405020304" pitchFamily="18" charset="0"/>
                        </a:rPr>
                        <a:t>Accuracy (Training Set)</a:t>
                      </a:r>
                    </a:p>
                  </a:txBody>
                  <a:tcPr/>
                </a:tc>
                <a:tc>
                  <a:txBody>
                    <a:bodyPr/>
                    <a:lstStyle/>
                    <a:p>
                      <a:r>
                        <a:rPr lang="en-US" dirty="0">
                          <a:latin typeface="Times New Roman" panose="02020603050405020304" pitchFamily="18" charset="0"/>
                          <a:cs typeface="Times New Roman" panose="02020603050405020304" pitchFamily="18" charset="0"/>
                        </a:rPr>
                        <a:t>Accuracy (Testing Set)</a:t>
                      </a:r>
                    </a:p>
                  </a:txBody>
                  <a:tcPr/>
                </a:tc>
                <a:extLst>
                  <a:ext uri="{0D108BD9-81ED-4DB2-BD59-A6C34878D82A}">
                    <a16:rowId xmlns:a16="http://schemas.microsoft.com/office/drawing/2014/main" val="613857907"/>
                  </a:ext>
                </a:extLst>
              </a:tr>
              <a:tr h="370840">
                <a:tc>
                  <a:txBody>
                    <a:bodyPr/>
                    <a:lstStyle/>
                    <a:p>
                      <a:r>
                        <a:rPr lang="en-US" dirty="0">
                          <a:latin typeface="Times New Roman" panose="02020603050405020304" pitchFamily="18" charset="0"/>
                          <a:cs typeface="Times New Roman" panose="02020603050405020304" pitchFamily="18" charset="0"/>
                        </a:rPr>
                        <a:t>Chi Square</a:t>
                      </a:r>
                    </a:p>
                  </a:txBody>
                  <a:tcPr/>
                </a:tc>
                <a:tc>
                  <a:txBody>
                    <a:bodyPr/>
                    <a:lstStyle/>
                    <a:p>
                      <a:r>
                        <a:rPr lang="en-US" dirty="0">
                          <a:latin typeface="Times New Roman" panose="02020603050405020304" pitchFamily="18" charset="0"/>
                          <a:cs typeface="Times New Roman" panose="02020603050405020304" pitchFamily="18" charset="0"/>
                        </a:rPr>
                        <a:t>SVM Linear Kernel</a:t>
                      </a:r>
                    </a:p>
                  </a:txBody>
                  <a:tcPr/>
                </a:tc>
                <a:tc>
                  <a:txBody>
                    <a:bodyPr/>
                    <a:lstStyle/>
                    <a:p>
                      <a:r>
                        <a:rPr lang="en-US" dirty="0">
                          <a:latin typeface="Times New Roman" panose="02020603050405020304" pitchFamily="18" charset="0"/>
                          <a:cs typeface="Times New Roman" panose="02020603050405020304" pitchFamily="18" charset="0"/>
                        </a:rPr>
                        <a:t>99.67%</a:t>
                      </a:r>
                    </a:p>
                  </a:txBody>
                  <a:tcPr/>
                </a:tc>
                <a:tc>
                  <a:txBody>
                    <a:bodyPr/>
                    <a:lstStyle/>
                    <a:p>
                      <a:r>
                        <a:rPr lang="en-US" dirty="0">
                          <a:latin typeface="Times New Roman" panose="02020603050405020304" pitchFamily="18" charset="0"/>
                          <a:cs typeface="Times New Roman" panose="02020603050405020304" pitchFamily="18" charset="0"/>
                        </a:rPr>
                        <a:t>77%</a:t>
                      </a:r>
                    </a:p>
                  </a:txBody>
                  <a:tcPr/>
                </a:tc>
                <a:extLst>
                  <a:ext uri="{0D108BD9-81ED-4DB2-BD59-A6C34878D82A}">
                    <a16:rowId xmlns:a16="http://schemas.microsoft.com/office/drawing/2014/main" val="2966375325"/>
                  </a:ext>
                </a:extLst>
              </a:tr>
              <a:tr h="370840">
                <a:tc>
                  <a:txBody>
                    <a:bodyPr/>
                    <a:lstStyle/>
                    <a:p>
                      <a:r>
                        <a:rPr lang="en-US" dirty="0">
                          <a:latin typeface="Times New Roman" panose="02020603050405020304" pitchFamily="18" charset="0"/>
                          <a:cs typeface="Times New Roman" panose="02020603050405020304" pitchFamily="18" charset="0"/>
                        </a:rPr>
                        <a:t>Chi Square</a:t>
                      </a:r>
                    </a:p>
                  </a:txBody>
                  <a:tcPr/>
                </a:tc>
                <a:tc>
                  <a:txBody>
                    <a:bodyPr/>
                    <a:lstStyle/>
                    <a:p>
                      <a:r>
                        <a:rPr lang="en-US" dirty="0">
                          <a:latin typeface="Times New Roman" panose="02020603050405020304" pitchFamily="18" charset="0"/>
                          <a:cs typeface="Times New Roman" panose="02020603050405020304" pitchFamily="18" charset="0"/>
                        </a:rPr>
                        <a:t>SVM </a:t>
                      </a:r>
                      <a:r>
                        <a:rPr lang="en-US" sz="1800" dirty="0">
                          <a:latin typeface="Times New Roman" panose="02020603050405020304" pitchFamily="18" charset="0"/>
                          <a:cs typeface="Times New Roman" panose="02020603050405020304" pitchFamily="18" charset="0"/>
                        </a:rPr>
                        <a:t>Gaussian</a:t>
                      </a:r>
                      <a:r>
                        <a:rPr lang="en-US" dirty="0">
                          <a:latin typeface="Times New Roman" panose="02020603050405020304" pitchFamily="18" charset="0"/>
                          <a:cs typeface="Times New Roman" panose="02020603050405020304" pitchFamily="18" charset="0"/>
                        </a:rPr>
                        <a:t> Kernel</a:t>
                      </a:r>
                    </a:p>
                  </a:txBody>
                  <a:tcPr/>
                </a:tc>
                <a:tc>
                  <a:txBody>
                    <a:bodyPr/>
                    <a:lstStyle/>
                    <a:p>
                      <a:r>
                        <a:rPr lang="en-US" dirty="0">
                          <a:latin typeface="Times New Roman" panose="02020603050405020304" pitchFamily="18" charset="0"/>
                          <a:cs typeface="Times New Roman" panose="02020603050405020304" pitchFamily="18" charset="0"/>
                        </a:rPr>
                        <a:t>98.85</a:t>
                      </a:r>
                    </a:p>
                  </a:txBody>
                  <a:tcPr/>
                </a:tc>
                <a:tc>
                  <a:txBody>
                    <a:bodyPr/>
                    <a:lstStyle/>
                    <a:p>
                      <a:r>
                        <a:rPr lang="en-US" dirty="0">
                          <a:latin typeface="Times New Roman" panose="02020603050405020304" pitchFamily="18" charset="0"/>
                          <a:cs typeface="Times New Roman" panose="02020603050405020304" pitchFamily="18" charset="0"/>
                        </a:rPr>
                        <a:t>84%</a:t>
                      </a:r>
                    </a:p>
                  </a:txBody>
                  <a:tcPr/>
                </a:tc>
                <a:extLst>
                  <a:ext uri="{0D108BD9-81ED-4DB2-BD59-A6C34878D82A}">
                    <a16:rowId xmlns:a16="http://schemas.microsoft.com/office/drawing/2014/main" val="3964102098"/>
                  </a:ext>
                </a:extLst>
              </a:tr>
              <a:tr h="370840">
                <a:tc>
                  <a:txBody>
                    <a:bodyPr/>
                    <a:lstStyle/>
                    <a:p>
                      <a:r>
                        <a:rPr lang="en-US" dirty="0">
                          <a:latin typeface="Times New Roman" panose="02020603050405020304" pitchFamily="18" charset="0"/>
                          <a:cs typeface="Times New Roman" panose="02020603050405020304" pitchFamily="18" charset="0"/>
                        </a:rPr>
                        <a:t>Chi Square</a:t>
                      </a:r>
                    </a:p>
                  </a:txBody>
                  <a:tcPr/>
                </a:tc>
                <a:tc>
                  <a:txBody>
                    <a:bodyPr/>
                    <a:lstStyle/>
                    <a:p>
                      <a:r>
                        <a:rPr lang="en-US" dirty="0">
                          <a:latin typeface="Times New Roman" panose="02020603050405020304" pitchFamily="18" charset="0"/>
                          <a:cs typeface="Times New Roman" panose="02020603050405020304" pitchFamily="18" charset="0"/>
                        </a:rPr>
                        <a:t>DNN (64, 128, 128, 2)</a:t>
                      </a:r>
                    </a:p>
                  </a:txBody>
                  <a:tcPr/>
                </a:tc>
                <a:tc>
                  <a:txBody>
                    <a:bodyPr/>
                    <a:lstStyle/>
                    <a:p>
                      <a:r>
                        <a:rPr lang="en-US" dirty="0">
                          <a:latin typeface="Times New Roman" panose="02020603050405020304" pitchFamily="18" charset="0"/>
                          <a:cs typeface="Times New Roman" panose="02020603050405020304" pitchFamily="18" charset="0"/>
                        </a:rPr>
                        <a:t>97.13%</a:t>
                      </a:r>
                    </a:p>
                  </a:txBody>
                  <a:tcPr/>
                </a:tc>
                <a:tc>
                  <a:txBody>
                    <a:bodyPr/>
                    <a:lstStyle/>
                    <a:p>
                      <a:r>
                        <a:rPr lang="en-US" dirty="0">
                          <a:latin typeface="Times New Roman" panose="02020603050405020304" pitchFamily="18" charset="0"/>
                          <a:cs typeface="Times New Roman" panose="02020603050405020304" pitchFamily="18" charset="0"/>
                        </a:rPr>
                        <a:t>77.33%</a:t>
                      </a:r>
                    </a:p>
                  </a:txBody>
                  <a:tcPr/>
                </a:tc>
                <a:extLst>
                  <a:ext uri="{0D108BD9-81ED-4DB2-BD59-A6C34878D82A}">
                    <a16:rowId xmlns:a16="http://schemas.microsoft.com/office/drawing/2014/main" val="2526883530"/>
                  </a:ext>
                </a:extLst>
              </a:tr>
              <a:tr h="370840">
                <a:tc>
                  <a:txBody>
                    <a:bodyPr/>
                    <a:lstStyle/>
                    <a:p>
                      <a:r>
                        <a:rPr lang="en-US" dirty="0">
                          <a:latin typeface="Times New Roman" panose="02020603050405020304" pitchFamily="18" charset="0"/>
                          <a:cs typeface="Times New Roman" panose="02020603050405020304" pitchFamily="18" charset="0"/>
                        </a:rPr>
                        <a:t>Chi Square</a:t>
                      </a:r>
                    </a:p>
                  </a:txBody>
                  <a:tcPr/>
                </a:tc>
                <a:tc>
                  <a:txBody>
                    <a:bodyPr/>
                    <a:lstStyle/>
                    <a:p>
                      <a:r>
                        <a:rPr lang="en-US" dirty="0">
                          <a:latin typeface="Times New Roman" panose="02020603050405020304" pitchFamily="18" charset="0"/>
                          <a:cs typeface="Times New Roman" panose="02020603050405020304" pitchFamily="18" charset="0"/>
                        </a:rPr>
                        <a:t>DNN (6, 4, 4, 2)</a:t>
                      </a:r>
                    </a:p>
                  </a:txBody>
                  <a:tcPr/>
                </a:tc>
                <a:tc>
                  <a:txBody>
                    <a:bodyPr/>
                    <a:lstStyle/>
                    <a:p>
                      <a:r>
                        <a:rPr lang="en-US" dirty="0">
                          <a:latin typeface="Times New Roman" panose="02020603050405020304" pitchFamily="18" charset="0"/>
                          <a:cs typeface="Times New Roman" panose="02020603050405020304" pitchFamily="18" charset="0"/>
                        </a:rPr>
                        <a:t>93.68%</a:t>
                      </a:r>
                    </a:p>
                  </a:txBody>
                  <a:tcPr/>
                </a:tc>
                <a:tc>
                  <a:txBody>
                    <a:bodyPr/>
                    <a:lstStyle/>
                    <a:p>
                      <a:r>
                        <a:rPr lang="en-US" dirty="0">
                          <a:latin typeface="Times New Roman" panose="02020603050405020304" pitchFamily="18" charset="0"/>
                          <a:cs typeface="Times New Roman" panose="02020603050405020304" pitchFamily="18" charset="0"/>
                        </a:rPr>
                        <a:t>89.33%</a:t>
                      </a:r>
                    </a:p>
                  </a:txBody>
                  <a:tcPr/>
                </a:tc>
                <a:extLst>
                  <a:ext uri="{0D108BD9-81ED-4DB2-BD59-A6C34878D82A}">
                    <a16:rowId xmlns:a16="http://schemas.microsoft.com/office/drawing/2014/main" val="457480964"/>
                  </a:ext>
                </a:extLst>
              </a:tr>
            </a:tbl>
          </a:graphicData>
        </a:graphic>
      </p:graphicFrame>
      <p:sp>
        <p:nvSpPr>
          <p:cNvPr id="5" name="TextBox 4">
            <a:extLst>
              <a:ext uri="{FF2B5EF4-FFF2-40B4-BE49-F238E27FC236}">
                <a16:creationId xmlns:a16="http://schemas.microsoft.com/office/drawing/2014/main" id="{BAA43F4E-A3FB-3F6C-A470-0F4CFA284CCB}"/>
              </a:ext>
            </a:extLst>
          </p:cNvPr>
          <p:cNvSpPr txBox="1"/>
          <p:nvPr/>
        </p:nvSpPr>
        <p:spPr>
          <a:xfrm>
            <a:off x="3889759" y="1492470"/>
            <a:ext cx="2027093"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Dataset: GSE63060</a:t>
            </a:r>
          </a:p>
        </p:txBody>
      </p:sp>
    </p:spTree>
    <p:extLst>
      <p:ext uri="{BB962C8B-B14F-4D97-AF65-F5344CB8AC3E}">
        <p14:creationId xmlns:p14="http://schemas.microsoft.com/office/powerpoint/2010/main" val="208261764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6AC8650-B7FF-4277-8E84-A04FF82BAE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9">
            <a:extLst>
              <a:ext uri="{FF2B5EF4-FFF2-40B4-BE49-F238E27FC236}">
                <a16:creationId xmlns:a16="http://schemas.microsoft.com/office/drawing/2014/main" id="{E6B32571-0D20-4C1B-8C73-F2634942AB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5458121" cy="5897880"/>
          </a:xfrm>
          <a:prstGeom prst="rect">
            <a:avLst/>
          </a:prstGeom>
          <a:solidFill>
            <a:srgbClr val="FFFFFF"/>
          </a:solidFill>
          <a:ln w="25400" cap="sq">
            <a:solidFill>
              <a:schemeClr val="tx1">
                <a:lumMod val="50000"/>
                <a:lumOff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1AD7B46D-52ED-E458-CB3E-26EC060F91D3}"/>
              </a:ext>
            </a:extLst>
          </p:cNvPr>
          <p:cNvPicPr>
            <a:picLocks noChangeAspect="1"/>
          </p:cNvPicPr>
          <p:nvPr/>
        </p:nvPicPr>
        <p:blipFill>
          <a:blip r:embed="rId2"/>
          <a:stretch>
            <a:fillRect/>
          </a:stretch>
        </p:blipFill>
        <p:spPr>
          <a:xfrm>
            <a:off x="643467" y="1370267"/>
            <a:ext cx="5130799" cy="4117465"/>
          </a:xfrm>
          <a:prstGeom prst="rect">
            <a:avLst/>
          </a:prstGeom>
        </p:spPr>
      </p:pic>
      <p:sp>
        <p:nvSpPr>
          <p:cNvPr id="12" name="Rectangle 11">
            <a:extLst>
              <a:ext uri="{FF2B5EF4-FFF2-40B4-BE49-F238E27FC236}">
                <a16:creationId xmlns:a16="http://schemas.microsoft.com/office/drawing/2014/main" id="{A43C88AF-78D5-403B-A0D8-09A70237B3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56866" y="480060"/>
            <a:ext cx="5458121" cy="5897880"/>
          </a:xfrm>
          <a:prstGeom prst="rect">
            <a:avLst/>
          </a:prstGeom>
          <a:solidFill>
            <a:srgbClr val="FFFFFF"/>
          </a:solidFill>
          <a:ln w="25400" cap="sq">
            <a:solidFill>
              <a:schemeClr val="tx1">
                <a:lumMod val="50000"/>
                <a:lumOff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24E0CE31-E992-6F1C-C32F-FA7B9773E1AA}"/>
              </a:ext>
            </a:extLst>
          </p:cNvPr>
          <p:cNvPicPr>
            <a:picLocks noChangeAspect="1"/>
          </p:cNvPicPr>
          <p:nvPr/>
        </p:nvPicPr>
        <p:blipFill>
          <a:blip r:embed="rId3"/>
          <a:stretch>
            <a:fillRect/>
          </a:stretch>
        </p:blipFill>
        <p:spPr>
          <a:xfrm>
            <a:off x="6423321" y="1370267"/>
            <a:ext cx="5130799" cy="4117465"/>
          </a:xfrm>
          <a:prstGeom prst="rect">
            <a:avLst/>
          </a:prstGeom>
        </p:spPr>
      </p:pic>
    </p:spTree>
    <p:extLst>
      <p:ext uri="{BB962C8B-B14F-4D97-AF65-F5344CB8AC3E}">
        <p14:creationId xmlns:p14="http://schemas.microsoft.com/office/powerpoint/2010/main" val="160171173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CEE9EC-9811-45FD-B8B5-FECEF6BDE5F1}"/>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D0063E4D-5046-26E1-DF98-E872674F261E}"/>
              </a:ext>
            </a:extLst>
          </p:cNvPr>
          <p:cNvSpPr>
            <a:spLocks noGrp="1"/>
          </p:cNvSpPr>
          <p:nvPr>
            <p:ph idx="1"/>
          </p:nvPr>
        </p:nvSpPr>
        <p:spPr>
          <a:xfrm>
            <a:off x="3869268" y="864108"/>
            <a:ext cx="7315200" cy="5589244"/>
          </a:xfrm>
        </p:spPr>
        <p:txBody>
          <a:bodyPr anchor="t">
            <a:normAutofit/>
          </a:bodyPr>
          <a:lstStyle/>
          <a:p>
            <a:pPr marL="0" indent="0">
              <a:lnSpc>
                <a:spcPct val="120000"/>
              </a:lnSpc>
              <a:buNone/>
            </a:pPr>
            <a:r>
              <a:rPr lang="en-US" sz="1100" dirty="0">
                <a:latin typeface="Times New Roman" panose="02020603050405020304" pitchFamily="18" charset="0"/>
                <a:cs typeface="Times New Roman" panose="02020603050405020304" pitchFamily="18" charset="0"/>
              </a:rPr>
              <a:t>[1]  Global and regional projections of the economic burden of Alzheimer's disease and related dementias from 2019 to 2050, The Lancet, 22 July 2022.</a:t>
            </a:r>
          </a:p>
          <a:p>
            <a:pPr marL="0" indent="0">
              <a:lnSpc>
                <a:spcPct val="120000"/>
              </a:lnSpc>
              <a:buNone/>
            </a:pPr>
            <a:r>
              <a:rPr lang="en-US" sz="1100" dirty="0">
                <a:latin typeface="Times New Roman" panose="02020603050405020304" pitchFamily="18" charset="0"/>
                <a:cs typeface="Times New Roman" panose="02020603050405020304" pitchFamily="18" charset="0"/>
              </a:rPr>
              <a:t>[2]  </a:t>
            </a:r>
            <a:r>
              <a:rPr lang="en-IN" sz="1100" b="0" i="0" dirty="0">
                <a:effectLst/>
                <a:latin typeface="Times New Roman" panose="02020603050405020304" pitchFamily="18" charset="0"/>
                <a:cs typeface="Times New Roman" panose="02020603050405020304" pitchFamily="18" charset="0"/>
              </a:rPr>
              <a:t>Anil Kumar, Arti Singh, et al. A review on Alzheimer's disease pathophysiology and its management: an update. Pharmacological reports, 67(2):195–203, 2015.</a:t>
            </a:r>
          </a:p>
          <a:p>
            <a:pPr marL="0" indent="0">
              <a:lnSpc>
                <a:spcPct val="120000"/>
              </a:lnSpc>
              <a:buNone/>
            </a:pPr>
            <a:r>
              <a:rPr lang="en-IN" sz="1100" dirty="0">
                <a:latin typeface="Times New Roman" panose="02020603050405020304" pitchFamily="18" charset="0"/>
                <a:cs typeface="Times New Roman" panose="02020603050405020304" pitchFamily="18" charset="0"/>
              </a:rPr>
              <a:t>[3]  </a:t>
            </a:r>
            <a:r>
              <a:rPr lang="en-IN" sz="1100" b="0" i="0" dirty="0">
                <a:effectLst/>
                <a:latin typeface="Times New Roman" panose="02020603050405020304" pitchFamily="18" charset="0"/>
                <a:cs typeface="Times New Roman" panose="02020603050405020304" pitchFamily="18" charset="0"/>
              </a:rPr>
              <a:t>C. Patterson, “World Alzheimer report 2018 the state of the art of dementia research: New frontiers,” Alzheimer’s Disease</a:t>
            </a:r>
            <a:br>
              <a:rPr lang="en-IN" sz="1100" dirty="0">
                <a:latin typeface="Times New Roman" panose="02020603050405020304" pitchFamily="18" charset="0"/>
                <a:cs typeface="Times New Roman" panose="02020603050405020304" pitchFamily="18" charset="0"/>
              </a:rPr>
            </a:br>
            <a:r>
              <a:rPr lang="en-IN" sz="1100" b="0" i="0" dirty="0">
                <a:effectLst/>
                <a:latin typeface="Times New Roman" panose="02020603050405020304" pitchFamily="18" charset="0"/>
                <a:cs typeface="Times New Roman" panose="02020603050405020304" pitchFamily="18" charset="0"/>
              </a:rPr>
              <a:t>Int. (ADI), London, U.K., Tech. Rep., 2018. [Online]. Available: https://www.alzint.org/u/WorldAlzheimerReport2018.pdf</a:t>
            </a:r>
          </a:p>
          <a:p>
            <a:pPr marL="0" indent="0">
              <a:lnSpc>
                <a:spcPct val="120000"/>
              </a:lnSpc>
              <a:buNone/>
            </a:pPr>
            <a:r>
              <a:rPr lang="en-IN" sz="1100" b="0" i="0" dirty="0">
                <a:effectLst/>
                <a:latin typeface="Times New Roman" panose="02020603050405020304" pitchFamily="18" charset="0"/>
                <a:cs typeface="Times New Roman" panose="02020603050405020304" pitchFamily="18" charset="0"/>
              </a:rPr>
              <a:t>[4]  </a:t>
            </a:r>
            <a:r>
              <a:rPr lang="en-IN" sz="1100" b="0" i="0" dirty="0" err="1">
                <a:effectLst/>
                <a:latin typeface="Times New Roman" panose="02020603050405020304" pitchFamily="18" charset="0"/>
                <a:cs typeface="Times New Roman" panose="02020603050405020304" pitchFamily="18" charset="0"/>
              </a:rPr>
              <a:t>Jungsu</a:t>
            </a:r>
            <a:r>
              <a:rPr lang="en-IN" sz="1100" b="0" i="0" dirty="0">
                <a:effectLst/>
                <a:latin typeface="Times New Roman" panose="02020603050405020304" pitchFamily="18" charset="0"/>
                <a:cs typeface="Times New Roman" panose="02020603050405020304" pitchFamily="18" charset="0"/>
              </a:rPr>
              <a:t> Kim, Jacob M </a:t>
            </a:r>
            <a:r>
              <a:rPr lang="en-IN" sz="1100" b="0" i="0" dirty="0" err="1">
                <a:effectLst/>
                <a:latin typeface="Times New Roman" panose="02020603050405020304" pitchFamily="18" charset="0"/>
                <a:cs typeface="Times New Roman" panose="02020603050405020304" pitchFamily="18" charset="0"/>
              </a:rPr>
              <a:t>Basak</a:t>
            </a:r>
            <a:r>
              <a:rPr lang="en-IN" sz="1100" b="0" i="0" dirty="0">
                <a:effectLst/>
                <a:latin typeface="Times New Roman" panose="02020603050405020304" pitchFamily="18" charset="0"/>
                <a:cs typeface="Times New Roman" panose="02020603050405020304" pitchFamily="18" charset="0"/>
              </a:rPr>
              <a:t>, and David M Holtzman. The role of apolipoprotein e in Alzheimer's disease. Neuron, 63(3):287–303, 2009.</a:t>
            </a:r>
          </a:p>
          <a:p>
            <a:pPr marL="0" indent="0">
              <a:lnSpc>
                <a:spcPct val="120000"/>
              </a:lnSpc>
              <a:buNone/>
            </a:pPr>
            <a:r>
              <a:rPr lang="en-IN" sz="1100" b="0" i="0" dirty="0">
                <a:effectLst/>
                <a:latin typeface="Times New Roman" panose="02020603050405020304" pitchFamily="18" charset="0"/>
                <a:cs typeface="Times New Roman" panose="02020603050405020304" pitchFamily="18" charset="0"/>
              </a:rPr>
              <a:t>[5]  Laura Spinney. Alzheimer’s disease: The forgetting gene. Nature News, 510(7503):26, 2014.</a:t>
            </a:r>
          </a:p>
          <a:p>
            <a:pPr marL="0" indent="0">
              <a:lnSpc>
                <a:spcPct val="120000"/>
              </a:lnSpc>
              <a:buNone/>
            </a:pPr>
            <a:r>
              <a:rPr lang="en-IN" sz="1100" dirty="0">
                <a:latin typeface="Times New Roman" panose="02020603050405020304" pitchFamily="18" charset="0"/>
                <a:cs typeface="Times New Roman" panose="02020603050405020304" pitchFamily="18" charset="0"/>
              </a:rPr>
              <a:t>[6]  </a:t>
            </a:r>
            <a:r>
              <a:rPr lang="en-IN" sz="1100" b="0" i="0" dirty="0">
                <a:effectLst/>
                <a:latin typeface="Times New Roman" panose="02020603050405020304" pitchFamily="18" charset="0"/>
                <a:cs typeface="Times New Roman" panose="02020603050405020304" pitchFamily="18" charset="0"/>
              </a:rPr>
              <a:t>M Tanveer, B Richhariya, RU Khan, AH Rashid, P Khanna, M Prasad, and CT Lin. Machine learning techniques for the diagnosis of </a:t>
            </a:r>
            <a:r>
              <a:rPr lang="en-IN" sz="1100" b="0" i="0" dirty="0" err="1">
                <a:effectLst/>
                <a:latin typeface="Times New Roman" panose="02020603050405020304" pitchFamily="18" charset="0"/>
                <a:cs typeface="Times New Roman" panose="02020603050405020304" pitchFamily="18" charset="0"/>
              </a:rPr>
              <a:t>alzheimer’s</a:t>
            </a:r>
            <a:r>
              <a:rPr lang="en-IN" sz="1100" b="0" i="0" dirty="0">
                <a:effectLst/>
                <a:latin typeface="Times New Roman" panose="02020603050405020304" pitchFamily="18" charset="0"/>
                <a:cs typeface="Times New Roman" panose="02020603050405020304" pitchFamily="18" charset="0"/>
              </a:rPr>
              <a:t> disease: A review. ACM Transactions on Multimedia Computing, Communications, and Applications (TOMM), 16(1s):1–35,</a:t>
            </a:r>
            <a:br>
              <a:rPr lang="en-IN" sz="1100" dirty="0">
                <a:latin typeface="Times New Roman" panose="02020603050405020304" pitchFamily="18" charset="0"/>
                <a:cs typeface="Times New Roman" panose="02020603050405020304" pitchFamily="18" charset="0"/>
              </a:rPr>
            </a:br>
            <a:r>
              <a:rPr lang="en-IN" sz="1100" b="0" i="0" dirty="0">
                <a:effectLst/>
                <a:latin typeface="Times New Roman" panose="02020603050405020304" pitchFamily="18" charset="0"/>
                <a:cs typeface="Times New Roman" panose="02020603050405020304" pitchFamily="18" charset="0"/>
              </a:rPr>
              <a:t>2020.</a:t>
            </a:r>
          </a:p>
          <a:p>
            <a:pPr marL="0" indent="0">
              <a:lnSpc>
                <a:spcPct val="120000"/>
              </a:lnSpc>
              <a:buNone/>
            </a:pPr>
            <a:r>
              <a:rPr lang="en-IN" sz="1100" dirty="0">
                <a:latin typeface="Times New Roman" panose="02020603050405020304" pitchFamily="18" charset="0"/>
                <a:cs typeface="Times New Roman" panose="02020603050405020304" pitchFamily="18" charset="0"/>
              </a:rPr>
              <a:t>[7]  </a:t>
            </a:r>
            <a:r>
              <a:rPr lang="en-IN" sz="1100" b="0" i="0" dirty="0" err="1">
                <a:effectLst/>
                <a:latin typeface="Times New Roman" panose="02020603050405020304" pitchFamily="18" charset="0"/>
                <a:cs typeface="Times New Roman" panose="02020603050405020304" pitchFamily="18" charset="0"/>
              </a:rPr>
              <a:t>Matys</a:t>
            </a:r>
            <a:r>
              <a:rPr lang="en-IN" sz="1100" b="0" i="0" dirty="0">
                <a:effectLst/>
                <a:latin typeface="Times New Roman" panose="02020603050405020304" pitchFamily="18" charset="0"/>
                <a:cs typeface="Times New Roman" panose="02020603050405020304" pitchFamily="18" charset="0"/>
              </a:rPr>
              <a:t>, V. et al. TRANSFAC® and its module TRANSCompel®: transcriptional gene regulation in eukaryotes. Nucleic Acids Res. 34, D108–D110 (2006)</a:t>
            </a:r>
          </a:p>
          <a:p>
            <a:pPr marL="0" indent="0">
              <a:lnSpc>
                <a:spcPct val="120000"/>
              </a:lnSpc>
              <a:buNone/>
            </a:pPr>
            <a:r>
              <a:rPr lang="en-IN" sz="1100" dirty="0">
                <a:latin typeface="Times New Roman" panose="02020603050405020304" pitchFamily="18" charset="0"/>
                <a:cs typeface="Times New Roman" panose="02020603050405020304" pitchFamily="18" charset="0"/>
              </a:rPr>
              <a:t>[8]  </a:t>
            </a:r>
            <a:r>
              <a:rPr lang="en-IN" sz="1100" b="0" i="0" dirty="0">
                <a:effectLst/>
                <a:latin typeface="Times New Roman" panose="02020603050405020304" pitchFamily="18" charset="0"/>
                <a:cs typeface="Times New Roman" panose="02020603050405020304" pitchFamily="18" charset="0"/>
              </a:rPr>
              <a:t>The role of DNA methylation in epigenetics of aging, Archana Unnikrishnan, Willard M. </a:t>
            </a:r>
            <a:r>
              <a:rPr lang="en-IN" sz="1100" dirty="0">
                <a:latin typeface="Times New Roman" panose="02020603050405020304" pitchFamily="18" charset="0"/>
                <a:cs typeface="Times New Roman" panose="02020603050405020304" pitchFamily="18" charset="0"/>
              </a:rPr>
              <a:t>Freeman, Jordan Jackson, Arlan Richardson, March 2019</a:t>
            </a:r>
          </a:p>
          <a:p>
            <a:pPr marL="0" indent="0">
              <a:lnSpc>
                <a:spcPct val="120000"/>
              </a:lnSpc>
              <a:buNone/>
            </a:pPr>
            <a:r>
              <a:rPr lang="en-IN" sz="1100" b="0" i="0" dirty="0">
                <a:effectLst/>
                <a:latin typeface="Times New Roman" panose="02020603050405020304" pitchFamily="18" charset="0"/>
                <a:cs typeface="Times New Roman" panose="02020603050405020304" pitchFamily="18" charset="0"/>
              </a:rPr>
              <a:t>[9]  Shaun Purcell, Benjamin Neale, Kathe Todd-Brown, Lori Thomas, Manuel AR Ferreira, David Bender, Julian Maller, Pamela Sklar, Paul IW De Bakker, Mark J Daly, et al. Plink: a tool set for whole-genome association and population-based linkage analyses. The American journal of human genetics, 81(3):559–575, 2007</a:t>
            </a:r>
          </a:p>
          <a:p>
            <a:pPr marL="0" indent="0">
              <a:lnSpc>
                <a:spcPct val="120000"/>
              </a:lnSpc>
              <a:buNone/>
            </a:pPr>
            <a:endParaRPr lang="en-US" sz="11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829598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 name="Rectangle 40">
            <a:extLst>
              <a:ext uri="{FF2B5EF4-FFF2-40B4-BE49-F238E27FC236}">
                <a16:creationId xmlns:a16="http://schemas.microsoft.com/office/drawing/2014/main" id="{17115F77-2FAE-4CA7-9A7F-10D5F2C8F8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3" name="Rectangle 42">
            <a:extLst>
              <a:ext uri="{FF2B5EF4-FFF2-40B4-BE49-F238E27FC236}">
                <a16:creationId xmlns:a16="http://schemas.microsoft.com/office/drawing/2014/main" id="{5CD4C046-A04C-46CC-AFA3-6B0621F628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45" name="Rectangle 44">
            <a:extLst>
              <a:ext uri="{FF2B5EF4-FFF2-40B4-BE49-F238E27FC236}">
                <a16:creationId xmlns:a16="http://schemas.microsoft.com/office/drawing/2014/main" id="{710875C1-007B-4C82-ABEB-347319FB5E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Pen placed on top of a signature line">
            <a:extLst>
              <a:ext uri="{FF2B5EF4-FFF2-40B4-BE49-F238E27FC236}">
                <a16:creationId xmlns:a16="http://schemas.microsoft.com/office/drawing/2014/main" id="{B189F968-BE48-8A2E-ECC8-284B8008E9D9}"/>
              </a:ext>
            </a:extLst>
          </p:cNvPr>
          <p:cNvPicPr>
            <a:picLocks noChangeAspect="1"/>
          </p:cNvPicPr>
          <p:nvPr/>
        </p:nvPicPr>
        <p:blipFill rotWithShape="1">
          <a:blip r:embed="rId2"/>
          <a:srcRect r="-1" b="15708"/>
          <a:stretch/>
        </p:blipFill>
        <p:spPr>
          <a:xfrm>
            <a:off x="20" y="-1"/>
            <a:ext cx="12188932" cy="6858000"/>
          </a:xfrm>
          <a:prstGeom prst="rect">
            <a:avLst/>
          </a:prstGeom>
        </p:spPr>
      </p:pic>
      <p:sp>
        <p:nvSpPr>
          <p:cNvPr id="47" name="Rectangle 46">
            <a:extLst>
              <a:ext uri="{FF2B5EF4-FFF2-40B4-BE49-F238E27FC236}">
                <a16:creationId xmlns:a16="http://schemas.microsoft.com/office/drawing/2014/main" id="{F2F14D3C-F5C1-46E0-84D4-C16EC720F4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9141619" cy="5334001"/>
          </a:xfrm>
          <a:prstGeom prst="rect">
            <a:avLst/>
          </a:prstGeom>
          <a:solidFill>
            <a:schemeClr val="accent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2C526B-D852-4299-2D80-EEC939C57B22}"/>
              </a:ext>
            </a:extLst>
          </p:cNvPr>
          <p:cNvSpPr>
            <a:spLocks noGrp="1"/>
          </p:cNvSpPr>
          <p:nvPr>
            <p:ph type="title"/>
          </p:nvPr>
        </p:nvSpPr>
        <p:spPr>
          <a:xfrm>
            <a:off x="1069848" y="1298448"/>
            <a:ext cx="7315200" cy="3255264"/>
          </a:xfrm>
        </p:spPr>
        <p:txBody>
          <a:bodyPr vert="horz" lIns="91440" tIns="45720" rIns="91440" bIns="45720" rtlCol="0" anchor="b">
            <a:normAutofit/>
          </a:bodyPr>
          <a:lstStyle/>
          <a:p>
            <a:r>
              <a:rPr lang="en-US" sz="5900" spc="-100" dirty="0"/>
              <a:t>Literature Survey</a:t>
            </a:r>
          </a:p>
        </p:txBody>
      </p:sp>
      <p:sp>
        <p:nvSpPr>
          <p:cNvPr id="49" name="Rectangle 48">
            <a:extLst>
              <a:ext uri="{FF2B5EF4-FFF2-40B4-BE49-F238E27FC236}">
                <a16:creationId xmlns:a16="http://schemas.microsoft.com/office/drawing/2014/main" id="{B9128101-8127-4BEB-A4BB-3B530DD4F2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31570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4BC88DF-D380-422B-7242-E3B1CA2CBE70}"/>
              </a:ext>
            </a:extLst>
          </p:cNvPr>
          <p:cNvSpPr>
            <a:spLocks noGrp="1"/>
          </p:cNvSpPr>
          <p:nvPr>
            <p:ph type="body" idx="1"/>
          </p:nvPr>
        </p:nvSpPr>
        <p:spPr>
          <a:xfrm>
            <a:off x="3867912" y="798139"/>
            <a:ext cx="7315200" cy="914400"/>
          </a:xfrm>
        </p:spPr>
        <p:txBody>
          <a:bodyPr/>
          <a:lstStyle/>
          <a:p>
            <a:r>
              <a:rPr lang="en-IN" dirty="0">
                <a:solidFill>
                  <a:schemeClr val="tx1"/>
                </a:solidFill>
                <a:latin typeface="Times New Roman" panose="02020603050405020304" pitchFamily="18" charset="0"/>
                <a:cs typeface="Times New Roman" panose="02020603050405020304" pitchFamily="18" charset="0"/>
              </a:rPr>
              <a:t>P</a:t>
            </a:r>
            <a:r>
              <a:rPr lang="en-IN" b="0" i="0" dirty="0">
                <a:solidFill>
                  <a:schemeClr val="tx1"/>
                </a:solidFill>
                <a:effectLst/>
                <a:latin typeface="Times New Roman" panose="02020603050405020304" pitchFamily="18" charset="0"/>
                <a:cs typeface="Times New Roman" panose="02020603050405020304" pitchFamily="18" charset="0"/>
              </a:rPr>
              <a:t>rediction of Alzheimer’s disease using blood gene expression data</a:t>
            </a:r>
            <a:r>
              <a:rPr lang="en-IN" b="0" i="0" dirty="0">
                <a:effectLst/>
                <a:latin typeface="Times New Roman" panose="02020603050405020304" pitchFamily="18" charset="0"/>
                <a:cs typeface="Times New Roman" panose="02020603050405020304" pitchFamily="18" charset="0"/>
              </a:rPr>
              <a:t>, </a:t>
            </a:r>
            <a:r>
              <a:rPr lang="en-IN" sz="1400" b="0" i="0" dirty="0">
                <a:effectLst/>
                <a:latin typeface="Times New Roman" panose="02020603050405020304" pitchFamily="18" charset="0"/>
                <a:cs typeface="Times New Roman" panose="02020603050405020304" pitchFamily="18" charset="0"/>
              </a:rPr>
              <a:t>Lee, T., Lee, H - Nature, Sci Rep 10, 3485 (2020)</a:t>
            </a:r>
            <a:endParaRPr lang="en-US" dirty="0">
              <a:latin typeface="Times New Roman" panose="02020603050405020304" pitchFamily="18" charset="0"/>
              <a:cs typeface="Times New Roman" panose="02020603050405020304" pitchFamily="18" charset="0"/>
            </a:endParaRPr>
          </a:p>
        </p:txBody>
      </p:sp>
      <p:graphicFrame>
        <p:nvGraphicFramePr>
          <p:cNvPr id="4" name="Table 4">
            <a:extLst>
              <a:ext uri="{FF2B5EF4-FFF2-40B4-BE49-F238E27FC236}">
                <a16:creationId xmlns:a16="http://schemas.microsoft.com/office/drawing/2014/main" id="{71EF71A3-A333-91BB-A2E3-F832F9315D41}"/>
              </a:ext>
            </a:extLst>
          </p:cNvPr>
          <p:cNvGraphicFramePr>
            <a:graphicFrameLocks noGrp="1"/>
          </p:cNvGraphicFramePr>
          <p:nvPr>
            <p:extLst>
              <p:ext uri="{D42A27DB-BD31-4B8C-83A1-F6EECF244321}">
                <p14:modId xmlns:p14="http://schemas.microsoft.com/office/powerpoint/2010/main" val="3423639492"/>
              </p:ext>
            </p:extLst>
          </p:nvPr>
        </p:nvGraphicFramePr>
        <p:xfrm>
          <a:off x="5867183" y="3771480"/>
          <a:ext cx="3316658" cy="2743200"/>
        </p:xfrm>
        <a:graphic>
          <a:graphicData uri="http://schemas.openxmlformats.org/drawingml/2006/table">
            <a:tbl>
              <a:tblPr firstRow="1" bandRow="1">
                <a:tableStyleId>{5C22544A-7EE6-4342-B048-85BDC9FD1C3A}</a:tableStyleId>
              </a:tblPr>
              <a:tblGrid>
                <a:gridCol w="982761">
                  <a:extLst>
                    <a:ext uri="{9D8B030D-6E8A-4147-A177-3AD203B41FA5}">
                      <a16:colId xmlns:a16="http://schemas.microsoft.com/office/drawing/2014/main" val="387385182"/>
                    </a:ext>
                  </a:extLst>
                </a:gridCol>
                <a:gridCol w="1219199">
                  <a:extLst>
                    <a:ext uri="{9D8B030D-6E8A-4147-A177-3AD203B41FA5}">
                      <a16:colId xmlns:a16="http://schemas.microsoft.com/office/drawing/2014/main" val="711033502"/>
                    </a:ext>
                  </a:extLst>
                </a:gridCol>
                <a:gridCol w="1114698">
                  <a:extLst>
                    <a:ext uri="{9D8B030D-6E8A-4147-A177-3AD203B41FA5}">
                      <a16:colId xmlns:a16="http://schemas.microsoft.com/office/drawing/2014/main" val="2381925355"/>
                    </a:ext>
                  </a:extLst>
                </a:gridCol>
              </a:tblGrid>
              <a:tr h="237986">
                <a:tc>
                  <a:txBody>
                    <a:bodyPr/>
                    <a:lstStyle/>
                    <a:p>
                      <a:r>
                        <a:rPr lang="en-US" sz="1200" dirty="0">
                          <a:latin typeface="Times New Roman" panose="02020603050405020304" pitchFamily="18" charset="0"/>
                          <a:cs typeface="Times New Roman" panose="02020603050405020304" pitchFamily="18" charset="0"/>
                        </a:rPr>
                        <a:t>Validation</a:t>
                      </a:r>
                    </a:p>
                  </a:txBody>
                  <a:tcPr/>
                </a:tc>
                <a:tc>
                  <a:txBody>
                    <a:bodyPr/>
                    <a:lstStyle/>
                    <a:p>
                      <a:r>
                        <a:rPr lang="en-US" sz="1200" dirty="0">
                          <a:latin typeface="Times New Roman" panose="02020603050405020304" pitchFamily="18" charset="0"/>
                          <a:cs typeface="Times New Roman" panose="02020603050405020304" pitchFamily="18" charset="0"/>
                        </a:rPr>
                        <a:t>Dataset</a:t>
                      </a:r>
                    </a:p>
                  </a:txBody>
                  <a:tcPr/>
                </a:tc>
                <a:tc>
                  <a:txBody>
                    <a:bodyPr/>
                    <a:lstStyle/>
                    <a:p>
                      <a:r>
                        <a:rPr lang="en-US" sz="1200" dirty="0">
                          <a:latin typeface="Times New Roman" panose="02020603050405020304" pitchFamily="18" charset="0"/>
                          <a:cs typeface="Times New Roman" panose="02020603050405020304" pitchFamily="18" charset="0"/>
                        </a:rPr>
                        <a:t>Accuracy</a:t>
                      </a:r>
                    </a:p>
                  </a:txBody>
                  <a:tcPr/>
                </a:tc>
                <a:extLst>
                  <a:ext uri="{0D108BD9-81ED-4DB2-BD59-A6C34878D82A}">
                    <a16:rowId xmlns:a16="http://schemas.microsoft.com/office/drawing/2014/main" val="2641983337"/>
                  </a:ext>
                </a:extLst>
              </a:tr>
              <a:tr h="237986">
                <a:tc rowSpan="3">
                  <a:txBody>
                    <a:bodyPr/>
                    <a:lstStyle/>
                    <a:p>
                      <a:r>
                        <a:rPr lang="en-US" sz="1200" dirty="0">
                          <a:latin typeface="Times New Roman" panose="02020603050405020304" pitchFamily="18" charset="0"/>
                          <a:cs typeface="Times New Roman" panose="02020603050405020304" pitchFamily="18" charset="0"/>
                        </a:rPr>
                        <a:t>Internal</a:t>
                      </a:r>
                    </a:p>
                  </a:txBody>
                  <a:tcPr anchor="ctr"/>
                </a:tc>
                <a:tc>
                  <a:txBody>
                    <a:bodyPr/>
                    <a:lstStyle/>
                    <a:p>
                      <a:r>
                        <a:rPr lang="en-US" sz="1200" dirty="0">
                          <a:latin typeface="Times New Roman" panose="02020603050405020304" pitchFamily="18" charset="0"/>
                          <a:cs typeface="Times New Roman" panose="02020603050405020304" pitchFamily="18" charset="0"/>
                        </a:rPr>
                        <a:t>ADN1</a:t>
                      </a:r>
                    </a:p>
                  </a:txBody>
                  <a:tcPr/>
                </a:tc>
                <a:tc>
                  <a:txBody>
                    <a:bodyPr/>
                    <a:lstStyle/>
                    <a:p>
                      <a:pPr algn="ctr" fontAlgn="b"/>
                      <a:r>
                        <a:rPr lang="en-IN" sz="1200" b="0" i="0" u="none" strike="noStrike" dirty="0">
                          <a:solidFill>
                            <a:srgbClr val="000000"/>
                          </a:solidFill>
                          <a:effectLst/>
                          <a:latin typeface="Times New Roman" panose="02020603050405020304" pitchFamily="18" charset="0"/>
                          <a:cs typeface="Times New Roman" panose="02020603050405020304" pitchFamily="18" charset="0"/>
                        </a:rPr>
                        <a:t>66%</a:t>
                      </a:r>
                    </a:p>
                  </a:txBody>
                  <a:tcPr marL="9525" marR="9525" marT="9525" marB="0" anchor="b"/>
                </a:tc>
                <a:extLst>
                  <a:ext uri="{0D108BD9-81ED-4DB2-BD59-A6C34878D82A}">
                    <a16:rowId xmlns:a16="http://schemas.microsoft.com/office/drawing/2014/main" val="2149398165"/>
                  </a:ext>
                </a:extLst>
              </a:tr>
              <a:tr h="237986">
                <a:tc vMerge="1">
                  <a:txBody>
                    <a:bodyPr/>
                    <a:lstStyle/>
                    <a:p>
                      <a:endParaRPr lang="en-US" dirty="0"/>
                    </a:p>
                  </a:txBody>
                  <a:tcPr/>
                </a:tc>
                <a:tc>
                  <a:txBody>
                    <a:bodyPr/>
                    <a:lstStyle/>
                    <a:p>
                      <a:r>
                        <a:rPr lang="en-US" sz="1200" dirty="0">
                          <a:latin typeface="Times New Roman" panose="02020603050405020304" pitchFamily="18" charset="0"/>
                          <a:cs typeface="Times New Roman" panose="02020603050405020304" pitchFamily="18" charset="0"/>
                        </a:rPr>
                        <a:t>ANM1</a:t>
                      </a:r>
                    </a:p>
                  </a:txBody>
                  <a:tcPr/>
                </a:tc>
                <a:tc>
                  <a:txBody>
                    <a:bodyPr/>
                    <a:lstStyle/>
                    <a:p>
                      <a:pPr algn="ctr" fontAlgn="b"/>
                      <a:r>
                        <a:rPr lang="en-IN" sz="1200" b="0" i="0" u="none" strike="noStrike" dirty="0">
                          <a:solidFill>
                            <a:srgbClr val="000000"/>
                          </a:solidFill>
                          <a:effectLst/>
                          <a:latin typeface="Times New Roman" panose="02020603050405020304" pitchFamily="18" charset="0"/>
                          <a:cs typeface="Times New Roman" panose="02020603050405020304" pitchFamily="18" charset="0"/>
                        </a:rPr>
                        <a:t>87%</a:t>
                      </a:r>
                    </a:p>
                  </a:txBody>
                  <a:tcPr marL="9525" marR="9525" marT="9525" marB="0" anchor="b"/>
                </a:tc>
                <a:extLst>
                  <a:ext uri="{0D108BD9-81ED-4DB2-BD59-A6C34878D82A}">
                    <a16:rowId xmlns:a16="http://schemas.microsoft.com/office/drawing/2014/main" val="1051862201"/>
                  </a:ext>
                </a:extLst>
              </a:tr>
              <a:tr h="237986">
                <a:tc vMerge="1">
                  <a:txBody>
                    <a:bodyPr/>
                    <a:lstStyle/>
                    <a:p>
                      <a:endParaRPr lang="en-US" dirty="0"/>
                    </a:p>
                  </a:txBody>
                  <a:tcPr/>
                </a:tc>
                <a:tc>
                  <a:txBody>
                    <a:bodyPr/>
                    <a:lstStyle/>
                    <a:p>
                      <a:r>
                        <a:rPr lang="en-US" sz="1200" dirty="0">
                          <a:latin typeface="Times New Roman" panose="02020603050405020304" pitchFamily="18" charset="0"/>
                          <a:cs typeface="Times New Roman" panose="02020603050405020304" pitchFamily="18" charset="0"/>
                        </a:rPr>
                        <a:t>ANM2</a:t>
                      </a:r>
                    </a:p>
                  </a:txBody>
                  <a:tcPr/>
                </a:tc>
                <a:tc>
                  <a:txBody>
                    <a:bodyPr/>
                    <a:lstStyle/>
                    <a:p>
                      <a:pPr algn="ctr" fontAlgn="b"/>
                      <a:r>
                        <a:rPr lang="en-IN" sz="1200" b="0" i="0" u="none" strike="noStrike" dirty="0">
                          <a:solidFill>
                            <a:srgbClr val="000000"/>
                          </a:solidFill>
                          <a:effectLst/>
                          <a:latin typeface="Times New Roman" panose="02020603050405020304" pitchFamily="18" charset="0"/>
                          <a:cs typeface="Times New Roman" panose="02020603050405020304" pitchFamily="18" charset="0"/>
                        </a:rPr>
                        <a:t>80%</a:t>
                      </a:r>
                    </a:p>
                  </a:txBody>
                  <a:tcPr marL="9525" marR="9525" marT="9525" marB="0" anchor="b"/>
                </a:tc>
                <a:extLst>
                  <a:ext uri="{0D108BD9-81ED-4DB2-BD59-A6C34878D82A}">
                    <a16:rowId xmlns:a16="http://schemas.microsoft.com/office/drawing/2014/main" val="85548649"/>
                  </a:ext>
                </a:extLst>
              </a:tr>
              <a:tr h="237986">
                <a:tc rowSpan="6">
                  <a:txBody>
                    <a:bodyPr/>
                    <a:lstStyle/>
                    <a:p>
                      <a:r>
                        <a:rPr lang="en-US" sz="1200" dirty="0">
                          <a:latin typeface="Times New Roman" panose="02020603050405020304" pitchFamily="18" charset="0"/>
                          <a:cs typeface="Times New Roman" panose="02020603050405020304" pitchFamily="18" charset="0"/>
                        </a:rPr>
                        <a:t>External</a:t>
                      </a:r>
                    </a:p>
                  </a:txBody>
                  <a:tcPr anchor="ctr"/>
                </a:tc>
                <a:tc>
                  <a:txBody>
                    <a:bodyPr/>
                    <a:lstStyle/>
                    <a:p>
                      <a:r>
                        <a:rPr lang="en-US" sz="1200" dirty="0">
                          <a:latin typeface="Times New Roman" panose="02020603050405020304" pitchFamily="18" charset="0"/>
                          <a:cs typeface="Times New Roman" panose="02020603050405020304" pitchFamily="18" charset="0"/>
                        </a:rPr>
                        <a:t>ADN1-ANM1</a:t>
                      </a:r>
                    </a:p>
                  </a:txBody>
                  <a:tcPr/>
                </a:tc>
                <a:tc>
                  <a:txBody>
                    <a:bodyPr/>
                    <a:lstStyle/>
                    <a:p>
                      <a:pPr algn="ctr" fontAlgn="b"/>
                      <a:r>
                        <a:rPr lang="en-IN" sz="1200" b="0" i="0" u="none" strike="noStrike" dirty="0">
                          <a:solidFill>
                            <a:srgbClr val="000000"/>
                          </a:solidFill>
                          <a:effectLst/>
                          <a:latin typeface="Times New Roman" panose="02020603050405020304" pitchFamily="18" charset="0"/>
                          <a:cs typeface="Times New Roman" panose="02020603050405020304" pitchFamily="18" charset="0"/>
                        </a:rPr>
                        <a:t>70%</a:t>
                      </a:r>
                    </a:p>
                  </a:txBody>
                  <a:tcPr marL="9525" marR="9525" marT="9525" marB="0" anchor="b"/>
                </a:tc>
                <a:extLst>
                  <a:ext uri="{0D108BD9-81ED-4DB2-BD59-A6C34878D82A}">
                    <a16:rowId xmlns:a16="http://schemas.microsoft.com/office/drawing/2014/main" val="3970930056"/>
                  </a:ext>
                </a:extLst>
              </a:tr>
              <a:tr h="237986">
                <a:tc vMerge="1">
                  <a:txBody>
                    <a:bodyPr/>
                    <a:lstStyle/>
                    <a:p>
                      <a:endParaRPr lang="en-US" dirty="0"/>
                    </a:p>
                  </a:txBody>
                  <a:tcPr/>
                </a:tc>
                <a:tc>
                  <a:txBody>
                    <a:bodyPr/>
                    <a:lstStyle/>
                    <a:p>
                      <a:r>
                        <a:rPr lang="en-US" sz="1200" dirty="0">
                          <a:latin typeface="Times New Roman" panose="02020603050405020304" pitchFamily="18" charset="0"/>
                          <a:cs typeface="Times New Roman" panose="02020603050405020304" pitchFamily="18" charset="0"/>
                        </a:rPr>
                        <a:t>ADN1-ANM2</a:t>
                      </a:r>
                    </a:p>
                  </a:txBody>
                  <a:tcPr/>
                </a:tc>
                <a:tc>
                  <a:txBody>
                    <a:bodyPr/>
                    <a:lstStyle/>
                    <a:p>
                      <a:pPr algn="ctr" fontAlgn="b"/>
                      <a:r>
                        <a:rPr lang="en-IN" sz="1200" b="0" i="0" u="none" strike="noStrike" dirty="0">
                          <a:solidFill>
                            <a:srgbClr val="000000"/>
                          </a:solidFill>
                          <a:effectLst/>
                          <a:latin typeface="Times New Roman" panose="02020603050405020304" pitchFamily="18" charset="0"/>
                          <a:cs typeface="Times New Roman" panose="02020603050405020304" pitchFamily="18" charset="0"/>
                        </a:rPr>
                        <a:t>76%</a:t>
                      </a:r>
                    </a:p>
                  </a:txBody>
                  <a:tcPr marL="9525" marR="9525" marT="9525" marB="0" anchor="b"/>
                </a:tc>
                <a:extLst>
                  <a:ext uri="{0D108BD9-81ED-4DB2-BD59-A6C34878D82A}">
                    <a16:rowId xmlns:a16="http://schemas.microsoft.com/office/drawing/2014/main" val="163010981"/>
                  </a:ext>
                </a:extLst>
              </a:tr>
              <a:tr h="237986">
                <a:tc vMerge="1">
                  <a:txBody>
                    <a:bodyPr/>
                    <a:lstStyle/>
                    <a:p>
                      <a:r>
                        <a:rPr lang="en-US" dirty="0"/>
                        <a:t>External</a:t>
                      </a:r>
                    </a:p>
                  </a:txBody>
                  <a:tcPr/>
                </a:tc>
                <a:tc>
                  <a:txBody>
                    <a:bodyPr/>
                    <a:lstStyle/>
                    <a:p>
                      <a:r>
                        <a:rPr lang="en-US" sz="1200" dirty="0">
                          <a:latin typeface="Times New Roman" panose="02020603050405020304" pitchFamily="18" charset="0"/>
                          <a:cs typeface="Times New Roman" panose="02020603050405020304" pitchFamily="18" charset="0"/>
                        </a:rPr>
                        <a:t>ANM1-ADN1</a:t>
                      </a:r>
                    </a:p>
                  </a:txBody>
                  <a:tcPr/>
                </a:tc>
                <a:tc>
                  <a:txBody>
                    <a:bodyPr/>
                    <a:lstStyle/>
                    <a:p>
                      <a:pPr algn="ctr" fontAlgn="b"/>
                      <a:r>
                        <a:rPr lang="en-IN" sz="1200" b="0" i="0" u="none" strike="noStrike" dirty="0">
                          <a:solidFill>
                            <a:srgbClr val="000000"/>
                          </a:solidFill>
                          <a:effectLst/>
                          <a:latin typeface="Times New Roman" panose="02020603050405020304" pitchFamily="18" charset="0"/>
                          <a:cs typeface="Times New Roman" panose="02020603050405020304" pitchFamily="18" charset="0"/>
                        </a:rPr>
                        <a:t>62%</a:t>
                      </a:r>
                    </a:p>
                  </a:txBody>
                  <a:tcPr marL="9525" marR="9525" marT="9525" marB="0" anchor="b"/>
                </a:tc>
                <a:extLst>
                  <a:ext uri="{0D108BD9-81ED-4DB2-BD59-A6C34878D82A}">
                    <a16:rowId xmlns:a16="http://schemas.microsoft.com/office/drawing/2014/main" val="960776088"/>
                  </a:ext>
                </a:extLst>
              </a:tr>
              <a:tr h="237986">
                <a:tc vMerge="1">
                  <a:txBody>
                    <a:bodyPr/>
                    <a:lstStyle/>
                    <a:p>
                      <a:endParaRPr lang="en-US" sz="1200" dirty="0"/>
                    </a:p>
                  </a:txBody>
                  <a:tcPr/>
                </a:tc>
                <a:tc>
                  <a:txBody>
                    <a:bodyPr/>
                    <a:lstStyle/>
                    <a:p>
                      <a:r>
                        <a:rPr lang="en-US" sz="1200" dirty="0">
                          <a:latin typeface="Times New Roman" panose="02020603050405020304" pitchFamily="18" charset="0"/>
                          <a:cs typeface="Times New Roman" panose="02020603050405020304" pitchFamily="18" charset="0"/>
                        </a:rPr>
                        <a:t>ANM1-ANM2</a:t>
                      </a:r>
                    </a:p>
                  </a:txBody>
                  <a:tcPr/>
                </a:tc>
                <a:tc>
                  <a:txBody>
                    <a:bodyPr/>
                    <a:lstStyle/>
                    <a:p>
                      <a:pPr algn="ctr" fontAlgn="b"/>
                      <a:r>
                        <a:rPr lang="en-IN" sz="1200" b="0" i="0" u="none" strike="noStrike" dirty="0">
                          <a:solidFill>
                            <a:srgbClr val="000000"/>
                          </a:solidFill>
                          <a:effectLst/>
                          <a:latin typeface="Times New Roman" panose="02020603050405020304" pitchFamily="18" charset="0"/>
                          <a:cs typeface="Times New Roman" panose="02020603050405020304" pitchFamily="18" charset="0"/>
                        </a:rPr>
                        <a:t>79%</a:t>
                      </a:r>
                    </a:p>
                  </a:txBody>
                  <a:tcPr marL="9525" marR="9525" marT="9525" marB="0" anchor="b"/>
                </a:tc>
                <a:extLst>
                  <a:ext uri="{0D108BD9-81ED-4DB2-BD59-A6C34878D82A}">
                    <a16:rowId xmlns:a16="http://schemas.microsoft.com/office/drawing/2014/main" val="3925694257"/>
                  </a:ext>
                </a:extLst>
              </a:tr>
              <a:tr h="237986">
                <a:tc vMerge="1">
                  <a:txBody>
                    <a:bodyPr/>
                    <a:lstStyle/>
                    <a:p>
                      <a:endParaRPr lang="en-US" sz="1200" dirty="0"/>
                    </a:p>
                  </a:txBody>
                  <a:tcPr/>
                </a:tc>
                <a:tc>
                  <a:txBody>
                    <a:bodyPr/>
                    <a:lstStyle/>
                    <a:p>
                      <a:r>
                        <a:rPr lang="en-US" sz="1200" dirty="0">
                          <a:latin typeface="Times New Roman" panose="02020603050405020304" pitchFamily="18" charset="0"/>
                          <a:cs typeface="Times New Roman" panose="02020603050405020304" pitchFamily="18" charset="0"/>
                        </a:rPr>
                        <a:t>ANM2-ADN1</a:t>
                      </a:r>
                    </a:p>
                  </a:txBody>
                  <a:tcPr/>
                </a:tc>
                <a:tc>
                  <a:txBody>
                    <a:bodyPr/>
                    <a:lstStyle/>
                    <a:p>
                      <a:pPr algn="ctr" fontAlgn="b"/>
                      <a:r>
                        <a:rPr lang="en-IN" sz="1200" b="0" i="0" u="none" strike="noStrike" dirty="0">
                          <a:solidFill>
                            <a:srgbClr val="000000"/>
                          </a:solidFill>
                          <a:effectLst/>
                          <a:latin typeface="Times New Roman" panose="02020603050405020304" pitchFamily="18" charset="0"/>
                          <a:cs typeface="Times New Roman" panose="02020603050405020304" pitchFamily="18" charset="0"/>
                        </a:rPr>
                        <a:t>66%</a:t>
                      </a:r>
                    </a:p>
                  </a:txBody>
                  <a:tcPr marL="9525" marR="9525" marT="9525" marB="0" anchor="b"/>
                </a:tc>
                <a:extLst>
                  <a:ext uri="{0D108BD9-81ED-4DB2-BD59-A6C34878D82A}">
                    <a16:rowId xmlns:a16="http://schemas.microsoft.com/office/drawing/2014/main" val="183980453"/>
                  </a:ext>
                </a:extLst>
              </a:tr>
              <a:tr h="237986">
                <a:tc vMerge="1">
                  <a:txBody>
                    <a:bodyPr/>
                    <a:lstStyle/>
                    <a:p>
                      <a:endParaRPr lang="en-US" sz="1200" dirty="0"/>
                    </a:p>
                  </a:txBody>
                  <a:tcPr/>
                </a:tc>
                <a:tc>
                  <a:txBody>
                    <a:bodyPr/>
                    <a:lstStyle/>
                    <a:p>
                      <a:r>
                        <a:rPr lang="en-US" sz="1200" dirty="0">
                          <a:latin typeface="Times New Roman" panose="02020603050405020304" pitchFamily="18" charset="0"/>
                          <a:cs typeface="Times New Roman" panose="02020603050405020304" pitchFamily="18" charset="0"/>
                        </a:rPr>
                        <a:t>ANM2-ANM1</a:t>
                      </a:r>
                    </a:p>
                  </a:txBody>
                  <a:tcPr/>
                </a:tc>
                <a:tc>
                  <a:txBody>
                    <a:bodyPr/>
                    <a:lstStyle/>
                    <a:p>
                      <a:pPr algn="ctr" fontAlgn="b"/>
                      <a:r>
                        <a:rPr lang="en-IN" sz="1200" b="0" i="0" u="none" strike="noStrike" dirty="0">
                          <a:solidFill>
                            <a:srgbClr val="000000"/>
                          </a:solidFill>
                          <a:effectLst/>
                          <a:latin typeface="Times New Roman" panose="02020603050405020304" pitchFamily="18" charset="0"/>
                          <a:cs typeface="Times New Roman" panose="02020603050405020304" pitchFamily="18" charset="0"/>
                        </a:rPr>
                        <a:t>86%</a:t>
                      </a:r>
                    </a:p>
                  </a:txBody>
                  <a:tcPr marL="9525" marR="9525" marT="9525" marB="0" anchor="b"/>
                </a:tc>
                <a:extLst>
                  <a:ext uri="{0D108BD9-81ED-4DB2-BD59-A6C34878D82A}">
                    <a16:rowId xmlns:a16="http://schemas.microsoft.com/office/drawing/2014/main" val="1654348395"/>
                  </a:ext>
                </a:extLst>
              </a:tr>
            </a:tbl>
          </a:graphicData>
        </a:graphic>
      </p:graphicFrame>
      <p:sp>
        <p:nvSpPr>
          <p:cNvPr id="7" name="TextBox 6">
            <a:extLst>
              <a:ext uri="{FF2B5EF4-FFF2-40B4-BE49-F238E27FC236}">
                <a16:creationId xmlns:a16="http://schemas.microsoft.com/office/drawing/2014/main" id="{34D825BE-1A4D-DC09-1A4B-B818C52E5816}"/>
              </a:ext>
            </a:extLst>
          </p:cNvPr>
          <p:cNvSpPr txBox="1"/>
          <p:nvPr/>
        </p:nvSpPr>
        <p:spPr>
          <a:xfrm>
            <a:off x="3867912" y="1617044"/>
            <a:ext cx="7315200" cy="1815882"/>
          </a:xfrm>
          <a:prstGeom prst="rect">
            <a:avLst/>
          </a:prstGeom>
          <a:noFill/>
        </p:spPr>
        <p:txBody>
          <a:bodyPr wrap="square" rtlCol="0">
            <a:spAutoFit/>
          </a:bodyPr>
          <a:lstStyle/>
          <a:p>
            <a:pPr marL="285750" indent="-285750">
              <a:buFont typeface="Arial" panose="020B0604020202020204" pitchFamily="34" charset="0"/>
              <a:buChar char="•"/>
            </a:pPr>
            <a:r>
              <a:rPr lang="en-IN" sz="1600" dirty="0">
                <a:solidFill>
                  <a:schemeClr val="tx1">
                    <a:lumMod val="50000"/>
                    <a:lumOff val="50000"/>
                  </a:schemeClr>
                </a:solidFill>
                <a:effectLst/>
                <a:latin typeface="Times New Roman" panose="02020603050405020304" pitchFamily="18" charset="0"/>
                <a:cs typeface="Times New Roman" panose="02020603050405020304" pitchFamily="18" charset="0"/>
              </a:rPr>
              <a:t>This study was done one three public datasets ADNI, ANM1, ANM2 and feature selection method  such as Variational Auto Encoder (VAE) and five classifiers (LR, L1-LR, SVM, RF, DNN) were used compile the gene related to AD and classify AD samples from healthy control (CN) samples.</a:t>
            </a:r>
            <a:r>
              <a:rPr lang="en-IN" sz="1600" dirty="0">
                <a:effectLst/>
                <a:latin typeface="Times New Roman" panose="02020603050405020304" pitchFamily="18" charset="0"/>
                <a:cs typeface="Times New Roman" panose="02020603050405020304" pitchFamily="18" charset="0"/>
              </a:rPr>
              <a:t> </a:t>
            </a:r>
          </a:p>
          <a:p>
            <a:endParaRPr lang="en-US" sz="1600" dirty="0">
              <a:effectLst/>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sz="1600" dirty="0">
                <a:solidFill>
                  <a:schemeClr val="tx1">
                    <a:lumMod val="50000"/>
                    <a:lumOff val="50000"/>
                  </a:schemeClr>
                </a:solidFill>
                <a:effectLst/>
                <a:latin typeface="Times New Roman" panose="02020603050405020304" pitchFamily="18" charset="0"/>
                <a:cs typeface="Times New Roman" panose="02020603050405020304" pitchFamily="18" charset="0"/>
              </a:rPr>
              <a:t>Internal validation by five-fold cross-validation within each dataset was done and external validation was done with training and test sets from different datasets</a:t>
            </a:r>
          </a:p>
        </p:txBody>
      </p:sp>
    </p:spTree>
    <p:extLst>
      <p:ext uri="{BB962C8B-B14F-4D97-AF65-F5344CB8AC3E}">
        <p14:creationId xmlns:p14="http://schemas.microsoft.com/office/powerpoint/2010/main" val="42335732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3707DFD-42F1-DE94-216E-237092F5A410}"/>
              </a:ext>
            </a:extLst>
          </p:cNvPr>
          <p:cNvSpPr>
            <a:spLocks noGrp="1"/>
          </p:cNvSpPr>
          <p:nvPr>
            <p:ph idx="1"/>
          </p:nvPr>
        </p:nvSpPr>
        <p:spPr>
          <a:xfrm>
            <a:off x="3869268" y="864108"/>
            <a:ext cx="7315200" cy="3210797"/>
          </a:xfrm>
        </p:spPr>
        <p:txBody>
          <a:bodyPr>
            <a:normAutofit lnSpcReduction="10000"/>
          </a:bodyPr>
          <a:lstStyle/>
          <a:p>
            <a:r>
              <a:rPr lang="en-US" sz="1400" dirty="0">
                <a:solidFill>
                  <a:schemeClr val="tx1">
                    <a:lumMod val="50000"/>
                    <a:lumOff val="50000"/>
                  </a:schemeClr>
                </a:solidFill>
                <a:latin typeface="Times New Roman" panose="02020603050405020304" pitchFamily="18" charset="0"/>
                <a:cs typeface="Times New Roman" panose="02020603050405020304" pitchFamily="18" charset="0"/>
              </a:rPr>
              <a:t>Proposed Method:</a:t>
            </a:r>
          </a:p>
          <a:p>
            <a:pPr lvl="1"/>
            <a:r>
              <a:rPr lang="en-US" sz="1400" dirty="0">
                <a:solidFill>
                  <a:schemeClr val="tx1">
                    <a:lumMod val="50000"/>
                    <a:lumOff val="50000"/>
                  </a:schemeClr>
                </a:solidFill>
                <a:latin typeface="Times New Roman" panose="02020603050405020304" pitchFamily="18" charset="0"/>
                <a:cs typeface="Times New Roman" panose="02020603050405020304" pitchFamily="18" charset="0"/>
              </a:rPr>
              <a:t>Data Preprocessing</a:t>
            </a:r>
          </a:p>
          <a:p>
            <a:pPr lvl="2"/>
            <a:r>
              <a:rPr lang="en-US" sz="1400" dirty="0">
                <a:solidFill>
                  <a:schemeClr val="tx1">
                    <a:lumMod val="50000"/>
                    <a:lumOff val="50000"/>
                  </a:schemeClr>
                </a:solidFill>
                <a:latin typeface="Times New Roman" panose="02020603050405020304" pitchFamily="18" charset="0"/>
                <a:cs typeface="Times New Roman" panose="02020603050405020304" pitchFamily="18" charset="0"/>
              </a:rPr>
              <a:t>Ignoring gene expression less than the median value which where (3.897, 7.584, 6.154) for the three datasets and after than select only the probes common in all three data set.</a:t>
            </a:r>
          </a:p>
          <a:p>
            <a:pPr lvl="2"/>
            <a:r>
              <a:rPr lang="en-US" sz="1400" dirty="0">
                <a:solidFill>
                  <a:schemeClr val="tx1">
                    <a:lumMod val="50000"/>
                    <a:lumOff val="50000"/>
                  </a:schemeClr>
                </a:solidFill>
                <a:latin typeface="Times New Roman" panose="02020603050405020304" pitchFamily="18" charset="0"/>
                <a:cs typeface="Times New Roman" panose="02020603050405020304" pitchFamily="18" charset="0"/>
              </a:rPr>
              <a:t>Normalize each dataset.</a:t>
            </a:r>
          </a:p>
          <a:p>
            <a:pPr lvl="1"/>
            <a:r>
              <a:rPr lang="en-US" sz="1400" dirty="0">
                <a:solidFill>
                  <a:schemeClr val="tx1">
                    <a:lumMod val="50000"/>
                    <a:lumOff val="50000"/>
                  </a:schemeClr>
                </a:solidFill>
                <a:latin typeface="Times New Roman" panose="02020603050405020304" pitchFamily="18" charset="0"/>
                <a:cs typeface="Times New Roman" panose="02020603050405020304" pitchFamily="18" charset="0"/>
              </a:rPr>
              <a:t>Feature extraction</a:t>
            </a:r>
          </a:p>
          <a:p>
            <a:pPr lvl="2"/>
            <a:r>
              <a:rPr lang="en-US" sz="1400" dirty="0">
                <a:solidFill>
                  <a:schemeClr val="tx1">
                    <a:lumMod val="50000"/>
                    <a:lumOff val="50000"/>
                  </a:schemeClr>
                </a:solidFill>
                <a:latin typeface="Times New Roman" panose="02020603050405020304" pitchFamily="18" charset="0"/>
                <a:cs typeface="Times New Roman" panose="02020603050405020304" pitchFamily="18" charset="0"/>
              </a:rPr>
              <a:t>Use VAE to represent the input as input dimension is huge.</a:t>
            </a:r>
          </a:p>
          <a:p>
            <a:pPr lvl="2"/>
            <a:r>
              <a:rPr lang="en-US" sz="1400" dirty="0">
                <a:solidFill>
                  <a:schemeClr val="tx1">
                    <a:lumMod val="50000"/>
                    <a:lumOff val="50000"/>
                  </a:schemeClr>
                </a:solidFill>
                <a:latin typeface="Times New Roman" panose="02020603050405020304" pitchFamily="18" charset="0"/>
                <a:cs typeface="Times New Roman" panose="02020603050405020304" pitchFamily="18" charset="0"/>
              </a:rPr>
              <a:t>Extract the TF related genes [7]</a:t>
            </a:r>
          </a:p>
          <a:p>
            <a:pPr lvl="1"/>
            <a:r>
              <a:rPr lang="en-US" sz="1400" dirty="0">
                <a:solidFill>
                  <a:schemeClr val="tx1">
                    <a:lumMod val="50000"/>
                    <a:lumOff val="50000"/>
                  </a:schemeClr>
                </a:solidFill>
                <a:latin typeface="Times New Roman" panose="02020603050405020304" pitchFamily="18" charset="0"/>
                <a:cs typeface="Times New Roman" panose="02020603050405020304" pitchFamily="18" charset="0"/>
              </a:rPr>
              <a:t>Classification</a:t>
            </a:r>
          </a:p>
          <a:p>
            <a:pPr lvl="2"/>
            <a:r>
              <a:rPr lang="en-US" sz="1400" dirty="0">
                <a:solidFill>
                  <a:schemeClr val="tx1">
                    <a:lumMod val="50000"/>
                    <a:lumOff val="50000"/>
                  </a:schemeClr>
                </a:solidFill>
                <a:latin typeface="Times New Roman" panose="02020603050405020304" pitchFamily="18" charset="0"/>
                <a:cs typeface="Times New Roman" panose="02020603050405020304" pitchFamily="18" charset="0"/>
              </a:rPr>
              <a:t>Employ LR, L1-LR, SVM, RF, DNN</a:t>
            </a:r>
          </a:p>
          <a:p>
            <a:pPr lvl="1"/>
            <a:r>
              <a:rPr lang="en-US" sz="1400" dirty="0">
                <a:solidFill>
                  <a:schemeClr val="tx1">
                    <a:lumMod val="50000"/>
                    <a:lumOff val="50000"/>
                  </a:schemeClr>
                </a:solidFill>
                <a:latin typeface="Times New Roman" panose="02020603050405020304" pitchFamily="18" charset="0"/>
                <a:cs typeface="Times New Roman" panose="02020603050405020304" pitchFamily="18" charset="0"/>
              </a:rPr>
              <a:t>Result / Validation</a:t>
            </a:r>
          </a:p>
          <a:p>
            <a:pPr lvl="2"/>
            <a:r>
              <a:rPr lang="en-US" sz="1400" dirty="0">
                <a:solidFill>
                  <a:schemeClr val="tx1">
                    <a:lumMod val="50000"/>
                    <a:lumOff val="50000"/>
                  </a:schemeClr>
                </a:solidFill>
                <a:latin typeface="Times New Roman" panose="02020603050405020304" pitchFamily="18" charset="0"/>
                <a:cs typeface="Times New Roman" panose="02020603050405020304" pitchFamily="18" charset="0"/>
              </a:rPr>
              <a:t>Internal and External Validation</a:t>
            </a:r>
          </a:p>
        </p:txBody>
      </p:sp>
      <p:pic>
        <p:nvPicPr>
          <p:cNvPr id="6" name="Picture 5" descr="Chart, bar chart&#10;&#10;Description automatically generated">
            <a:extLst>
              <a:ext uri="{FF2B5EF4-FFF2-40B4-BE49-F238E27FC236}">
                <a16:creationId xmlns:a16="http://schemas.microsoft.com/office/drawing/2014/main" id="{69246C4A-2E24-DC55-845E-6EDFE8778803}"/>
              </a:ext>
            </a:extLst>
          </p:cNvPr>
          <p:cNvPicPr>
            <a:picLocks noChangeAspect="1"/>
          </p:cNvPicPr>
          <p:nvPr/>
        </p:nvPicPr>
        <p:blipFill>
          <a:blip r:embed="rId2"/>
          <a:stretch>
            <a:fillRect/>
          </a:stretch>
        </p:blipFill>
        <p:spPr>
          <a:xfrm>
            <a:off x="4218270" y="4074905"/>
            <a:ext cx="6617196" cy="1918987"/>
          </a:xfrm>
          <a:prstGeom prst="rect">
            <a:avLst/>
          </a:prstGeom>
        </p:spPr>
      </p:pic>
    </p:spTree>
    <p:extLst>
      <p:ext uri="{BB962C8B-B14F-4D97-AF65-F5344CB8AC3E}">
        <p14:creationId xmlns:p14="http://schemas.microsoft.com/office/powerpoint/2010/main" val="32728260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DAFCC9D-F334-333F-6992-A601110876C2}"/>
              </a:ext>
            </a:extLst>
          </p:cNvPr>
          <p:cNvPicPr>
            <a:picLocks noChangeAspect="1"/>
          </p:cNvPicPr>
          <p:nvPr/>
        </p:nvPicPr>
        <p:blipFill rotWithShape="1">
          <a:blip r:embed="rId2"/>
          <a:srcRect t="1921" b="1"/>
          <a:stretch/>
        </p:blipFill>
        <p:spPr>
          <a:xfrm>
            <a:off x="3914542" y="1460810"/>
            <a:ext cx="7772400" cy="4015034"/>
          </a:xfrm>
          <a:prstGeom prst="rect">
            <a:avLst/>
          </a:prstGeom>
        </p:spPr>
      </p:pic>
    </p:spTree>
    <p:extLst>
      <p:ext uri="{BB962C8B-B14F-4D97-AF65-F5344CB8AC3E}">
        <p14:creationId xmlns:p14="http://schemas.microsoft.com/office/powerpoint/2010/main" val="2101133150"/>
      </p:ext>
    </p:extLst>
  </p:cSld>
  <p:clrMapOvr>
    <a:masterClrMapping/>
  </p:clrMapOvr>
</p:sld>
</file>

<file path=ppt/theme/theme1.xml><?xml version="1.0" encoding="utf-8"?>
<a:theme xmlns:a="http://schemas.openxmlformats.org/drawingml/2006/main" name="Frame">
  <a:themeElements>
    <a:clrScheme name="Frame">
      <a:dk1>
        <a:srgbClr val="000000"/>
      </a:dk1>
      <a:lt1>
        <a:srgbClr val="FFFFFF"/>
      </a:lt1>
      <a:dk2>
        <a:srgbClr val="545454"/>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Frame">
      <a:maj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Frame">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Frame" id="{F226E7A2-7162-461C-9490-D27D9DC04E43}" vid="{629A0216-3BBD-45C0-B63F-2683BEA18F60}"/>
    </a:ext>
  </a:extLst>
</a:theme>
</file>

<file path=docProps/app.xml><?xml version="1.0" encoding="utf-8"?>
<Properties xmlns="http://schemas.openxmlformats.org/officeDocument/2006/extended-properties" xmlns:vt="http://schemas.openxmlformats.org/officeDocument/2006/docPropsVTypes">
  <Template>Frame</Template>
  <TotalTime>1505</TotalTime>
  <Words>4494</Words>
  <Application>Microsoft Macintosh PowerPoint</Application>
  <PresentationFormat>Widescreen</PresentationFormat>
  <Paragraphs>374</Paragraphs>
  <Slides>54</Slides>
  <Notes>0</Notes>
  <HiddenSlides>1</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54</vt:i4>
      </vt:variant>
    </vt:vector>
  </HeadingPairs>
  <TitlesOfParts>
    <vt:vector size="59" baseType="lpstr">
      <vt:lpstr>Arial</vt:lpstr>
      <vt:lpstr>Corbel</vt:lpstr>
      <vt:lpstr>Times New Roman</vt:lpstr>
      <vt:lpstr>Wingdings 2</vt:lpstr>
      <vt:lpstr>Frame</vt:lpstr>
      <vt:lpstr>Early detection of Alzheimer’s disease using blood gene expression data  </vt:lpstr>
      <vt:lpstr>Abstract</vt:lpstr>
      <vt:lpstr>Introduction</vt:lpstr>
      <vt:lpstr>Introduction – Cont.</vt:lpstr>
      <vt:lpstr>Motivation</vt:lpstr>
      <vt:lpstr>Literature Survey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Method</vt:lpstr>
      <vt:lpstr>Implementation</vt:lpstr>
      <vt:lpstr>PowerPoint Presentation</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Early detection of Alzheimer’s disease using blood gene expression data  </dc:title>
  <dc:creator>Hariharan J</dc:creator>
  <cp:lastModifiedBy>Hariharan J</cp:lastModifiedBy>
  <cp:revision>87</cp:revision>
  <dcterms:created xsi:type="dcterms:W3CDTF">2022-11-08T11:59:11Z</dcterms:created>
  <dcterms:modified xsi:type="dcterms:W3CDTF">2022-12-19T15:51:11Z</dcterms:modified>
</cp:coreProperties>
</file>